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22"/>
  </p:notesMasterIdLst>
  <p:handoutMasterIdLst>
    <p:handoutMasterId r:id="rId23"/>
  </p:handoutMasterIdLst>
  <p:sldIdLst>
    <p:sldId id="341" r:id="rId2"/>
    <p:sldId id="342" r:id="rId3"/>
    <p:sldId id="343" r:id="rId4"/>
    <p:sldId id="344" r:id="rId5"/>
    <p:sldId id="345" r:id="rId6"/>
    <p:sldId id="346" r:id="rId7"/>
    <p:sldId id="347" r:id="rId8"/>
    <p:sldId id="348" r:id="rId9"/>
    <p:sldId id="349" r:id="rId10"/>
    <p:sldId id="350" r:id="rId11"/>
    <p:sldId id="351" r:id="rId12"/>
    <p:sldId id="360" r:id="rId13"/>
    <p:sldId id="353" r:id="rId14"/>
    <p:sldId id="352" r:id="rId15"/>
    <p:sldId id="354" r:id="rId16"/>
    <p:sldId id="361" r:id="rId17"/>
    <p:sldId id="362" r:id="rId18"/>
    <p:sldId id="363" r:id="rId19"/>
    <p:sldId id="357" r:id="rId20"/>
    <p:sldId id="358" r:id="rId21"/>
  </p:sldIdLst>
  <p:sldSz cx="9144000" cy="6858000" type="screen4x3"/>
  <p:notesSz cx="6858000" cy="9080500"/>
  <p:defaultTextStyle>
    <a:defPPr>
      <a:defRPr lang="pt-BR"/>
    </a:defPPr>
    <a:lvl1pPr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821"/>
    <a:srgbClr val="002A13"/>
    <a:srgbClr val="00FF00"/>
    <a:srgbClr val="43D5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8415" autoAdjust="0"/>
  </p:normalViewPr>
  <p:slideViewPr>
    <p:cSldViewPr>
      <p:cViewPr>
        <p:scale>
          <a:sx n="75" d="100"/>
          <a:sy n="75" d="100"/>
        </p:scale>
        <p:origin x="-2664" y="-9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  <c:perspective val="3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5.7870370370370385E-2"/>
          <c:y val="9.1517560304963025E-2"/>
          <c:w val="0.91203703703703709"/>
          <c:h val="0.67172603424572774"/>
        </c:manualLayout>
      </c:layout>
      <c:pie3DChart>
        <c:varyColors val="1"/>
        <c:ser>
          <c:idx val="0"/>
          <c:order val="0"/>
          <c:tx>
            <c:strRef>
              <c:f>Plan1!$B$1</c:f>
              <c:strCache>
                <c:ptCount val="1"/>
                <c:pt idx="0">
                  <c:v>Vendas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bestFit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Plan1!$A$2:$A$5</c:f>
              <c:strCache>
                <c:ptCount val="4"/>
                <c:pt idx="0">
                  <c:v>Casdatrar atletas</c:v>
                </c:pt>
                <c:pt idx="1">
                  <c:v>Organização p/ largada</c:v>
                </c:pt>
                <c:pt idx="2">
                  <c:v>Apuração dos resultados</c:v>
                </c:pt>
                <c:pt idx="3">
                  <c:v>Outros</c:v>
                </c:pt>
              </c:strCache>
            </c:strRef>
          </c:cat>
          <c:val>
            <c:numRef>
              <c:f>Plan1!$B$2:$B$5</c:f>
              <c:numCache>
                <c:formatCode>General</c:formatCode>
                <c:ptCount val="4"/>
                <c:pt idx="0">
                  <c:v>3.2</c:v>
                </c:pt>
                <c:pt idx="1">
                  <c:v>1.4</c:v>
                </c:pt>
                <c:pt idx="2">
                  <c:v>8.2000000000000011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zero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pt-BR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  <c:perspective val="3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2.6426426426426432E-2"/>
          <c:y val="5.3811659192825122E-2"/>
          <c:w val="0.94714714714714709"/>
          <c:h val="0.73168838200158315"/>
        </c:manualLayout>
      </c:layout>
      <c:pie3DChart>
        <c:varyColors val="1"/>
        <c:ser>
          <c:idx val="0"/>
          <c:order val="0"/>
          <c:tx>
            <c:strRef>
              <c:f>Plan1!$B$1</c:f>
              <c:strCache>
                <c:ptCount val="1"/>
                <c:pt idx="0">
                  <c:v>Colunas1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en-US" sz="1400" dirty="0"/>
                      <a:t>23%</a:t>
                    </a:r>
                    <a:endParaRPr lang="en-US" dirty="0"/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tx>
                <c:rich>
                  <a:bodyPr/>
                  <a:lstStyle/>
                  <a:p>
                    <a:r>
                      <a:rPr lang="en-US" sz="1400" dirty="0"/>
                      <a:t>58%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tx>
                <c:rich>
                  <a:bodyPr/>
                  <a:lstStyle/>
                  <a:p>
                    <a:r>
                      <a:rPr lang="en-US" sz="1400" dirty="0"/>
                      <a:t>10%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tx>
                <c:rich>
                  <a:bodyPr/>
                  <a:lstStyle/>
                  <a:p>
                    <a:r>
                      <a:rPr lang="en-US" sz="1400" dirty="0"/>
                      <a:t>9%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bestFit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Plan1!$A$2:$A$5</c:f>
              <c:strCache>
                <c:ptCount val="4"/>
                <c:pt idx="0">
                  <c:v>Em média 10min.</c:v>
                </c:pt>
                <c:pt idx="1">
                  <c:v>Em média 30min.</c:v>
                </c:pt>
                <c:pt idx="2">
                  <c:v>Em média 1 hora</c:v>
                </c:pt>
                <c:pt idx="3">
                  <c:v>Acima de 1 hora</c:v>
                </c:pt>
              </c:strCache>
            </c:strRef>
          </c:cat>
          <c:val>
            <c:numRef>
              <c:f>Plan1!$B$2:$B$5</c:f>
              <c:numCache>
                <c:formatCode>General</c:formatCode>
                <c:ptCount val="4"/>
                <c:pt idx="0">
                  <c:v>3.2</c:v>
                </c:pt>
                <c:pt idx="1">
                  <c:v>8.2000000000000011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zero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pt-BR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  <c:perspective val="3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9.1878464344500047E-2"/>
          <c:y val="0.11491776830648461"/>
          <c:w val="0.82528261933360025"/>
          <c:h val="0.61802306821739061"/>
        </c:manualLayout>
      </c:layout>
      <c:pie3DChart>
        <c:varyColors val="1"/>
        <c:ser>
          <c:idx val="0"/>
          <c:order val="0"/>
          <c:tx>
            <c:strRef>
              <c:f>Plan1!$B$1</c:f>
              <c:strCache>
                <c:ptCount val="1"/>
                <c:pt idx="0">
                  <c:v>Vendas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bestFit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Plan1!$A$2:$A$5</c:f>
              <c:strCache>
                <c:ptCount val="4"/>
                <c:pt idx="0">
                  <c:v>Em mé dia 10min;</c:v>
                </c:pt>
                <c:pt idx="1">
                  <c:v>Em média 30min</c:v>
                </c:pt>
                <c:pt idx="2">
                  <c:v>Em média 1 hora</c:v>
                </c:pt>
                <c:pt idx="3">
                  <c:v>Acima 1 hora</c:v>
                </c:pt>
              </c:strCache>
            </c:strRef>
          </c:cat>
          <c:val>
            <c:numRef>
              <c:f>Plan1!$B$2:$B$5</c:f>
              <c:numCache>
                <c:formatCode>General</c:formatCode>
                <c:ptCount val="4"/>
                <c:pt idx="0">
                  <c:v>0.5</c:v>
                </c:pt>
                <c:pt idx="1">
                  <c:v>1.2</c:v>
                </c:pt>
                <c:pt idx="2">
                  <c:v>5.2</c:v>
                </c:pt>
                <c:pt idx="3">
                  <c:v>3.2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zero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pt-BR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40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40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88D4422-6D33-4258-A35C-53EB244F8853}" type="datetimeFigureOut">
              <a:rPr lang="pt-BR"/>
              <a:pPr>
                <a:defRPr/>
              </a:pPr>
              <a:t>09/01/2019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8624888"/>
            <a:ext cx="2971800" cy="4540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84613" y="8624888"/>
            <a:ext cx="2971800" cy="4540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80F652E8-AA04-4EF7-A24A-54891F4B8039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015473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200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fld id="{680E85D8-569F-4441-810C-7DA70512BC87}" type="datetimeFigureOut">
              <a:rPr lang="pt-BR"/>
              <a:pPr>
                <a:defRPr/>
              </a:pPr>
              <a:t>09/01/2019</a:t>
            </a:fld>
            <a:endParaRPr lang="pt-BR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8875" y="681038"/>
            <a:ext cx="4540250" cy="34051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13238"/>
            <a:ext cx="5486400" cy="408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noProof="0" smtClean="0"/>
              <a:t>Clique para editar os estilos do texto mestre</a:t>
            </a:r>
          </a:p>
          <a:p>
            <a:pPr lvl="1"/>
            <a:r>
              <a:rPr lang="pt-BR" noProof="0" smtClean="0"/>
              <a:t>Segundo nível</a:t>
            </a:r>
          </a:p>
          <a:p>
            <a:pPr lvl="2"/>
            <a:r>
              <a:rPr lang="pt-BR" noProof="0" smtClean="0"/>
              <a:t>Terceiro nível</a:t>
            </a:r>
          </a:p>
          <a:p>
            <a:pPr lvl="3"/>
            <a:r>
              <a:rPr lang="pt-BR" noProof="0" smtClean="0"/>
              <a:t>Quarto nível</a:t>
            </a:r>
          </a:p>
          <a:p>
            <a:pPr lvl="4"/>
            <a:r>
              <a:rPr lang="pt-BR" noProof="0" smtClean="0"/>
              <a:t>Quinto nível</a:t>
            </a:r>
          </a:p>
        </p:txBody>
      </p:sp>
      <p:sp>
        <p:nvSpPr>
          <p:cNvPr id="389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24888"/>
            <a:ext cx="2971800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200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89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24888"/>
            <a:ext cx="2971800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fld id="{A6CD7442-AEAB-4E01-A7A7-41B1CB50826E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078936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43B42E-255A-4309-A899-A60CD85703C3}" type="datetime1">
              <a:rPr lang="pt-BR"/>
              <a:pPr>
                <a:defRPr/>
              </a:pPr>
              <a:t>09/01/2019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AA1DEE-7457-456B-8990-260ED375143F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35DC9F-4C88-454B-8193-679B3AB944E4}" type="datetime1">
              <a:rPr lang="pt-BR"/>
              <a:pPr>
                <a:defRPr/>
              </a:pPr>
              <a:t>09/01/2019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EDBB19-D4D8-4D6B-AEF9-466AF66CDB8F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C0491C-8059-472E-A2DB-5884877ABBDA}" type="datetime1">
              <a:rPr lang="pt-BR"/>
              <a:pPr>
                <a:defRPr/>
              </a:pPr>
              <a:t>09/01/2019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724704-B67F-49EC-82F9-86F63F7C4638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9E38A1-1AEC-4235-8F8B-C3876224048F}" type="datetime1">
              <a:rPr lang="pt-BR"/>
              <a:pPr>
                <a:defRPr/>
              </a:pPr>
              <a:t>09/01/2019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D9DD82-A6E4-4D75-B21A-805B054941C7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01600B-5D7B-45D2-B7B0-CB165DE29DA0}" type="datetime1">
              <a:rPr lang="pt-BR"/>
              <a:pPr>
                <a:defRPr/>
              </a:pPr>
              <a:t>09/01/2019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045368-D83C-43EB-AA9D-B2E2DD570055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32A8B3-8A6E-4054-8746-877403C48F4D}" type="datetime1">
              <a:rPr lang="pt-BR"/>
              <a:pPr>
                <a:defRPr/>
              </a:pPr>
              <a:t>09/01/2019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F50AC3-B712-488C-AA0D-E43882A46AFF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93218D-30CE-4599-84FE-7138223F3747}" type="datetime1">
              <a:rPr lang="pt-BR"/>
              <a:pPr>
                <a:defRPr/>
              </a:pPr>
              <a:t>09/01/2019</a:t>
            </a:fld>
            <a:endParaRPr lang="pt-BR"/>
          </a:p>
        </p:txBody>
      </p:sp>
      <p:sp>
        <p:nvSpPr>
          <p:cNvPr id="8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9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BDD8EA-A270-4611-9A05-307FD82CDD3E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E7AC47-9CB5-4CB9-9745-10FECEF767C3}" type="datetime1">
              <a:rPr lang="pt-BR"/>
              <a:pPr>
                <a:defRPr/>
              </a:pPr>
              <a:t>09/01/2019</a:t>
            </a:fld>
            <a:endParaRPr lang="pt-BR"/>
          </a:p>
        </p:txBody>
      </p:sp>
      <p:sp>
        <p:nvSpPr>
          <p:cNvPr id="4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48AAED-EF7D-4CF3-90E1-B316F83B0D6E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2C4D3D-07D9-4227-B5F2-B7051BA17125}" type="datetime1">
              <a:rPr lang="pt-BR"/>
              <a:pPr>
                <a:defRPr/>
              </a:pPr>
              <a:t>09/01/2019</a:t>
            </a:fld>
            <a:endParaRPr lang="pt-BR"/>
          </a:p>
        </p:txBody>
      </p:sp>
      <p:sp>
        <p:nvSpPr>
          <p:cNvPr id="3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0F081-DEED-425C-9F52-CFD9F5DD579E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1D1A3-D551-4BB3-A3FF-B562DDC18344}" type="datetime1">
              <a:rPr lang="pt-BR"/>
              <a:pPr>
                <a:defRPr/>
              </a:pPr>
              <a:t>09/01/2019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0CFDA2-DFFB-41AA-9E0A-3330F2F58FCD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 smtClean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F3F3D1-9FDD-4CC4-8207-7F582BC9EDDE}" type="datetime1">
              <a:rPr lang="pt-BR"/>
              <a:pPr>
                <a:defRPr/>
              </a:pPr>
              <a:t>09/01/2019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FD6FE9-2935-4DC4-ACFD-17D7CA401DEA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tx2">
                <a:lumMod val="40000"/>
                <a:lumOff val="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ço Reservado para Títu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 estilo do título mestre</a:t>
            </a:r>
          </a:p>
        </p:txBody>
      </p:sp>
      <p:sp>
        <p:nvSpPr>
          <p:cNvPr id="1027" name="Espaço Reservado para Tex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973F903-9764-40F5-94EB-D07487830AFB}" type="datetime1">
              <a:rPr lang="pt-BR"/>
              <a:pPr>
                <a:defRPr/>
              </a:pPr>
              <a:t>09/01/2019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55B8AEC-EBCE-4EAC-9201-B2C9A521ED78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de cantos arredondados 4"/>
          <p:cNvSpPr/>
          <p:nvPr/>
        </p:nvSpPr>
        <p:spPr>
          <a:xfrm>
            <a:off x="323850" y="404813"/>
            <a:ext cx="8496300" cy="6048375"/>
          </a:xfrm>
          <a:prstGeom prst="roundRect">
            <a:avLst>
              <a:gd name="adj" fmla="val 2993"/>
            </a:avLst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pt-BR" dirty="0"/>
          </a:p>
        </p:txBody>
      </p:sp>
      <p:sp>
        <p:nvSpPr>
          <p:cNvPr id="2051" name="Espaço Reservado para Número de Slide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E54FCF9-FEB8-4F85-943E-F4F2DD89DB8C}" type="slidenum">
              <a:rPr lang="pt-BR" sz="1400" smtClean="0">
                <a:solidFill>
                  <a:schemeClr val="tx1"/>
                </a:solidFill>
              </a:rPr>
              <a:pPr/>
              <a:t>1</a:t>
            </a:fld>
            <a:endParaRPr lang="pt-BR" sz="1400" dirty="0" smtClean="0">
              <a:solidFill>
                <a:schemeClr val="tx1"/>
              </a:solidFill>
            </a:endParaRPr>
          </a:p>
        </p:txBody>
      </p:sp>
      <p:pic>
        <p:nvPicPr>
          <p:cNvPr id="2052" name="Picture 6" descr="http://www.ivc.br/wp/wp-content/uploads/2013/04/Pesquisa-novos-cursos-site.jpg"/>
          <p:cNvPicPr>
            <a:picLocks noChangeAspect="1" noChangeArrowheads="1"/>
          </p:cNvPicPr>
          <p:nvPr/>
        </p:nvPicPr>
        <p:blipFill>
          <a:blip r:embed="rId2" cstate="print"/>
          <a:srcRect l="71188" t="79079" r="3300"/>
          <a:stretch>
            <a:fillRect/>
          </a:stretch>
        </p:blipFill>
        <p:spPr bwMode="auto">
          <a:xfrm>
            <a:off x="377825" y="476250"/>
            <a:ext cx="282575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4" name="CaixaDeTexto 8"/>
          <p:cNvSpPr txBox="1">
            <a:spLocks noChangeArrowheads="1"/>
          </p:cNvSpPr>
          <p:nvPr/>
        </p:nvSpPr>
        <p:spPr bwMode="auto">
          <a:xfrm>
            <a:off x="611188" y="1614279"/>
            <a:ext cx="78486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sz="2800" b="1" cap="all" dirty="0"/>
              <a:t>Ágil: Software como solução para a demora na apuração dos resultados das corridas realizadas pela secretaria de esportes de são </a:t>
            </a:r>
            <a:r>
              <a:rPr lang="pt-BR" sz="2800" b="1" cap="all" dirty="0" smtClean="0"/>
              <a:t>Mateus, </a:t>
            </a:r>
            <a:r>
              <a:rPr lang="pt-BR" sz="2800" b="1" cap="all" dirty="0"/>
              <a:t>espírito </a:t>
            </a:r>
            <a:r>
              <a:rPr lang="pt-BR" sz="2800" b="1" cap="all" dirty="0" smtClean="0"/>
              <a:t>santo.</a:t>
            </a:r>
            <a:endParaRPr lang="pt-BR" sz="2800" b="1" cap="all" dirty="0"/>
          </a:p>
        </p:txBody>
      </p:sp>
      <p:sp>
        <p:nvSpPr>
          <p:cNvPr id="2055" name="Text Box 10"/>
          <p:cNvSpPr txBox="1">
            <a:spLocks noChangeArrowheads="1"/>
          </p:cNvSpPr>
          <p:nvPr/>
        </p:nvSpPr>
        <p:spPr bwMode="auto">
          <a:xfrm>
            <a:off x="4105026" y="5220489"/>
            <a:ext cx="4643438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600" b="1" dirty="0" smtClean="0"/>
              <a:t>JACKELINE NASCIENTO CORREIA</a:t>
            </a:r>
            <a:endParaRPr lang="pt-BR" sz="1600" b="1" dirty="0"/>
          </a:p>
          <a:p>
            <a:r>
              <a:rPr lang="pt-BR" sz="1600" b="1" dirty="0" smtClean="0"/>
              <a:t>JADER BATISTA FAVERO</a:t>
            </a:r>
            <a:endParaRPr lang="pt-BR" sz="1600" b="1" dirty="0"/>
          </a:p>
        </p:txBody>
      </p:sp>
      <p:sp>
        <p:nvSpPr>
          <p:cNvPr id="2056" name="Text Box 13"/>
          <p:cNvSpPr txBox="1">
            <a:spLocks noChangeArrowheads="1"/>
          </p:cNvSpPr>
          <p:nvPr/>
        </p:nvSpPr>
        <p:spPr bwMode="auto">
          <a:xfrm>
            <a:off x="179388" y="5876925"/>
            <a:ext cx="5113337" cy="3952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120000"/>
              </a:lnSpc>
            </a:pPr>
            <a:r>
              <a:rPr lang="pt-BR" b="1" dirty="0"/>
              <a:t>   Orientador: </a:t>
            </a:r>
            <a:r>
              <a:rPr lang="pt-BR" b="1" dirty="0" smtClean="0"/>
              <a:t>Douglas Oliveira Tybel </a:t>
            </a:r>
            <a:endParaRPr lang="pt-BR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de cantos arredondados 4"/>
          <p:cNvSpPr/>
          <p:nvPr/>
        </p:nvSpPr>
        <p:spPr>
          <a:xfrm>
            <a:off x="323850" y="404813"/>
            <a:ext cx="8496300" cy="6048375"/>
          </a:xfrm>
          <a:prstGeom prst="roundRect">
            <a:avLst>
              <a:gd name="adj" fmla="val 2993"/>
            </a:avLst>
          </a:prstGeom>
          <a:solidFill>
            <a:schemeClr val="bg1"/>
          </a:solidFill>
          <a:ln>
            <a:solidFill>
              <a:srgbClr val="0048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b="1" dirty="0"/>
              <a:t>APL</a:t>
            </a:r>
            <a:endParaRPr lang="pt-BR" dirty="0"/>
          </a:p>
        </p:txBody>
      </p:sp>
      <p:sp>
        <p:nvSpPr>
          <p:cNvPr id="11267" name="Espaço Reservado para Número de Slide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5CCDCE6-060E-462D-8BA2-C4DB4295201C}" type="slidenum">
              <a:rPr lang="pt-BR" sz="1400" smtClean="0">
                <a:solidFill>
                  <a:schemeClr val="tx1"/>
                </a:solidFill>
              </a:rPr>
              <a:pPr/>
              <a:t>10</a:t>
            </a:fld>
            <a:endParaRPr lang="pt-BR" sz="1400" dirty="0" smtClean="0">
              <a:solidFill>
                <a:schemeClr val="tx1"/>
              </a:solidFill>
            </a:endParaRPr>
          </a:p>
        </p:txBody>
      </p:sp>
      <p:pic>
        <p:nvPicPr>
          <p:cNvPr id="11268" name="Picture 6" descr="http://www.ivc.br/wp/wp-content/uploads/2013/04/Pesquisa-novos-cursos-site.jpg"/>
          <p:cNvPicPr>
            <a:picLocks noChangeAspect="1" noChangeArrowheads="1"/>
          </p:cNvPicPr>
          <p:nvPr/>
        </p:nvPicPr>
        <p:blipFill>
          <a:blip r:embed="rId2" cstate="print"/>
          <a:srcRect l="71188" t="79079" r="3300"/>
          <a:stretch>
            <a:fillRect/>
          </a:stretch>
        </p:blipFill>
        <p:spPr bwMode="auto">
          <a:xfrm>
            <a:off x="377825" y="476250"/>
            <a:ext cx="282575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0" name="Text Box 10"/>
          <p:cNvSpPr txBox="1">
            <a:spLocks noChangeArrowheads="1"/>
          </p:cNvSpPr>
          <p:nvPr/>
        </p:nvSpPr>
        <p:spPr bwMode="auto">
          <a:xfrm>
            <a:off x="971550" y="1844675"/>
            <a:ext cx="7632700" cy="5539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sz="3000" b="1" dirty="0"/>
              <a:t>CAPÍTULO 3 </a:t>
            </a:r>
            <a:r>
              <a:rPr lang="pt-BR" sz="3000" b="1" dirty="0" smtClean="0"/>
              <a:t>– ESTUDO </a:t>
            </a:r>
            <a:r>
              <a:rPr lang="pt-BR" sz="3000" b="1" dirty="0"/>
              <a:t>DE CASO</a:t>
            </a:r>
          </a:p>
        </p:txBody>
      </p:sp>
      <p:sp>
        <p:nvSpPr>
          <p:cNvPr id="11271" name="CaixaDeTexto 7"/>
          <p:cNvSpPr txBox="1">
            <a:spLocks noChangeArrowheads="1"/>
          </p:cNvSpPr>
          <p:nvPr/>
        </p:nvSpPr>
        <p:spPr bwMode="auto">
          <a:xfrm>
            <a:off x="1187450" y="2851150"/>
            <a:ext cx="6913563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buFont typeface="Arial" charset="0"/>
              <a:buChar char="•"/>
            </a:pPr>
            <a:r>
              <a:rPr lang="pt-BR" sz="2200" dirty="0" smtClean="0"/>
              <a:t> </a:t>
            </a:r>
            <a:r>
              <a:rPr lang="pt-BR" sz="2400" dirty="0" smtClean="0"/>
              <a:t>Caracterização da área da pesquisa;</a:t>
            </a:r>
          </a:p>
          <a:p>
            <a:pPr algn="just">
              <a:lnSpc>
                <a:spcPct val="150000"/>
              </a:lnSpc>
              <a:buFont typeface="Arial" charset="0"/>
              <a:buChar char="•"/>
            </a:pPr>
            <a:r>
              <a:rPr lang="pt-BR" sz="2200" dirty="0" smtClean="0"/>
              <a:t> Clientes entrevistados: 8;</a:t>
            </a:r>
          </a:p>
          <a:p>
            <a:pPr algn="just">
              <a:lnSpc>
                <a:spcPct val="150000"/>
              </a:lnSpc>
              <a:buFont typeface="Arial" charset="0"/>
              <a:buChar char="•"/>
            </a:pPr>
            <a:r>
              <a:rPr lang="pt-BR" sz="2200" dirty="0" smtClean="0"/>
              <a:t> Período da Pesquisa: 25 de Maio a 01 de Junho de 2015.</a:t>
            </a:r>
          </a:p>
          <a:p>
            <a:pPr algn="just">
              <a:lnSpc>
                <a:spcPct val="150000"/>
              </a:lnSpc>
              <a:buFont typeface="Arial" charset="0"/>
              <a:buChar char="•"/>
            </a:pPr>
            <a:endParaRPr lang="pt-BR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de cantos arredondados 4"/>
          <p:cNvSpPr/>
          <p:nvPr/>
        </p:nvSpPr>
        <p:spPr>
          <a:xfrm>
            <a:off x="323850" y="404813"/>
            <a:ext cx="8496300" cy="6048375"/>
          </a:xfrm>
          <a:prstGeom prst="roundRect">
            <a:avLst>
              <a:gd name="adj" fmla="val 2993"/>
            </a:avLst>
          </a:prstGeom>
          <a:solidFill>
            <a:schemeClr val="bg1"/>
          </a:solidFill>
          <a:ln>
            <a:solidFill>
              <a:srgbClr val="0048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b="1" dirty="0"/>
              <a:t>APL</a:t>
            </a:r>
            <a:endParaRPr lang="pt-BR" dirty="0"/>
          </a:p>
        </p:txBody>
      </p:sp>
      <p:sp>
        <p:nvSpPr>
          <p:cNvPr id="12291" name="Espaço Reservado para Número de Slide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6D42471-3BCC-4D2A-B52D-F425E56B223B}" type="slidenum">
              <a:rPr lang="pt-BR" sz="1400" smtClean="0">
                <a:solidFill>
                  <a:schemeClr val="tx1"/>
                </a:solidFill>
              </a:rPr>
              <a:pPr/>
              <a:t>11</a:t>
            </a:fld>
            <a:endParaRPr lang="pt-BR" dirty="0" smtClean="0">
              <a:solidFill>
                <a:schemeClr val="tx1"/>
              </a:solidFill>
            </a:endParaRPr>
          </a:p>
        </p:txBody>
      </p:sp>
      <p:pic>
        <p:nvPicPr>
          <p:cNvPr id="12292" name="Picture 6" descr="http://www.ivc.br/wp/wp-content/uploads/2013/04/Pesquisa-novos-cursos-site.jpg"/>
          <p:cNvPicPr>
            <a:picLocks noChangeAspect="1" noChangeArrowheads="1"/>
          </p:cNvPicPr>
          <p:nvPr/>
        </p:nvPicPr>
        <p:blipFill>
          <a:blip r:embed="rId2" cstate="print"/>
          <a:srcRect l="71188" t="79079" r="3300"/>
          <a:stretch>
            <a:fillRect/>
          </a:stretch>
        </p:blipFill>
        <p:spPr bwMode="auto">
          <a:xfrm>
            <a:off x="377825" y="476250"/>
            <a:ext cx="282575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aixaDeTexto 7"/>
          <p:cNvSpPr txBox="1">
            <a:spLocks noChangeArrowheads="1"/>
          </p:cNvSpPr>
          <p:nvPr/>
        </p:nvSpPr>
        <p:spPr bwMode="auto">
          <a:xfrm>
            <a:off x="611188" y="6030345"/>
            <a:ext cx="3889375" cy="6848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pt-BR" sz="1100" dirty="0"/>
              <a:t>Figura </a:t>
            </a:r>
            <a:r>
              <a:rPr lang="pt-BR" sz="1100" dirty="0" smtClean="0"/>
              <a:t>02 – Diagrama de  Fluxo de Dados, p. 33.</a:t>
            </a:r>
            <a:endParaRPr lang="pt-BR" sz="1100" b="1" dirty="0"/>
          </a:p>
          <a:p>
            <a:pPr algn="l"/>
            <a:r>
              <a:rPr lang="pt-BR" sz="1100" dirty="0"/>
              <a:t>Fonte: </a:t>
            </a:r>
            <a:r>
              <a:rPr lang="pt-BR" sz="1100" dirty="0" smtClean="0"/>
              <a:t>Própria.</a:t>
            </a:r>
            <a:endParaRPr lang="pt-BR" sz="1100" dirty="0"/>
          </a:p>
          <a:p>
            <a:pPr algn="just">
              <a:lnSpc>
                <a:spcPct val="150000"/>
              </a:lnSpc>
            </a:pPr>
            <a:endParaRPr lang="pt-BR" sz="1100" dirty="0"/>
          </a:p>
        </p:txBody>
      </p:sp>
      <p:sp>
        <p:nvSpPr>
          <p:cNvPr id="9" name="CaixaDeTexto 7"/>
          <p:cNvSpPr txBox="1">
            <a:spLocks noChangeArrowheads="1"/>
          </p:cNvSpPr>
          <p:nvPr/>
        </p:nvSpPr>
        <p:spPr bwMode="auto">
          <a:xfrm>
            <a:off x="2659129" y="428604"/>
            <a:ext cx="6556341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pt-BR" sz="2800" dirty="0" smtClean="0"/>
              <a:t>Diagrama de Fluxo de dados</a:t>
            </a:r>
            <a:endParaRPr lang="pt-BR" sz="2800" dirty="0"/>
          </a:p>
        </p:txBody>
      </p:sp>
      <p:pic>
        <p:nvPicPr>
          <p:cNvPr id="10" name="Imagem 9" descr="DFD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28596" y="1285860"/>
            <a:ext cx="8358246" cy="47863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de cantos arredondados 4"/>
          <p:cNvSpPr/>
          <p:nvPr/>
        </p:nvSpPr>
        <p:spPr>
          <a:xfrm>
            <a:off x="323850" y="404813"/>
            <a:ext cx="8496300" cy="6048375"/>
          </a:xfrm>
          <a:prstGeom prst="roundRect">
            <a:avLst>
              <a:gd name="adj" fmla="val 2993"/>
            </a:avLst>
          </a:prstGeom>
          <a:solidFill>
            <a:schemeClr val="bg1"/>
          </a:solidFill>
          <a:ln>
            <a:solidFill>
              <a:srgbClr val="0048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b="1" dirty="0"/>
              <a:t>APL</a:t>
            </a:r>
            <a:endParaRPr lang="pt-BR" dirty="0"/>
          </a:p>
        </p:txBody>
      </p:sp>
      <p:sp>
        <p:nvSpPr>
          <p:cNvPr id="12291" name="Espaço Reservado para Número de Slide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6D42471-3BCC-4D2A-B52D-F425E56B223B}" type="slidenum">
              <a:rPr lang="pt-BR" sz="1400" smtClean="0">
                <a:solidFill>
                  <a:schemeClr val="tx1"/>
                </a:solidFill>
              </a:rPr>
              <a:pPr/>
              <a:t>12</a:t>
            </a:fld>
            <a:endParaRPr lang="pt-BR" dirty="0" smtClean="0">
              <a:solidFill>
                <a:schemeClr val="tx1"/>
              </a:solidFill>
            </a:endParaRPr>
          </a:p>
        </p:txBody>
      </p:sp>
      <p:pic>
        <p:nvPicPr>
          <p:cNvPr id="12292" name="Picture 6" descr="http://www.ivc.br/wp/wp-content/uploads/2013/04/Pesquisa-novos-cursos-site.jpg"/>
          <p:cNvPicPr>
            <a:picLocks noChangeAspect="1" noChangeArrowheads="1"/>
          </p:cNvPicPr>
          <p:nvPr/>
        </p:nvPicPr>
        <p:blipFill>
          <a:blip r:embed="rId2" cstate="print"/>
          <a:srcRect l="71188" t="79079" r="3300"/>
          <a:stretch>
            <a:fillRect/>
          </a:stretch>
        </p:blipFill>
        <p:spPr bwMode="auto">
          <a:xfrm>
            <a:off x="377825" y="476250"/>
            <a:ext cx="282575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aixaDeTexto 7"/>
          <p:cNvSpPr txBox="1">
            <a:spLocks noChangeArrowheads="1"/>
          </p:cNvSpPr>
          <p:nvPr/>
        </p:nvSpPr>
        <p:spPr bwMode="auto">
          <a:xfrm>
            <a:off x="611188" y="6030345"/>
            <a:ext cx="3889375" cy="6848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pt-BR" sz="1100" dirty="0"/>
              <a:t>Figura </a:t>
            </a:r>
            <a:r>
              <a:rPr lang="pt-BR" sz="1100" dirty="0" smtClean="0"/>
              <a:t>03 – Diagrama de  Classes, p. 34.</a:t>
            </a:r>
            <a:endParaRPr lang="pt-BR" sz="1100" b="1" dirty="0"/>
          </a:p>
          <a:p>
            <a:pPr algn="l"/>
            <a:r>
              <a:rPr lang="pt-BR" sz="1100" dirty="0"/>
              <a:t>Fonte: </a:t>
            </a:r>
            <a:r>
              <a:rPr lang="pt-BR" sz="1100" dirty="0" smtClean="0"/>
              <a:t>Própria.</a:t>
            </a:r>
            <a:endParaRPr lang="pt-BR" sz="1100" dirty="0"/>
          </a:p>
          <a:p>
            <a:pPr algn="just">
              <a:lnSpc>
                <a:spcPct val="150000"/>
              </a:lnSpc>
            </a:pPr>
            <a:endParaRPr lang="pt-BR" sz="1100" dirty="0"/>
          </a:p>
        </p:txBody>
      </p:sp>
      <p:sp>
        <p:nvSpPr>
          <p:cNvPr id="9" name="CaixaDeTexto 7"/>
          <p:cNvSpPr txBox="1">
            <a:spLocks noChangeArrowheads="1"/>
          </p:cNvSpPr>
          <p:nvPr/>
        </p:nvSpPr>
        <p:spPr bwMode="auto">
          <a:xfrm>
            <a:off x="2301907" y="428604"/>
            <a:ext cx="6913563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pt-BR" sz="2800" dirty="0" smtClean="0"/>
              <a:t> Diagrama de Classes</a:t>
            </a:r>
            <a:endParaRPr lang="pt-BR" sz="2800" dirty="0"/>
          </a:p>
        </p:txBody>
      </p:sp>
      <p:pic>
        <p:nvPicPr>
          <p:cNvPr id="11" name="Imagem 10" descr="classes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28596" y="1214422"/>
            <a:ext cx="8286808" cy="48577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de cantos arredondados 4"/>
          <p:cNvSpPr/>
          <p:nvPr/>
        </p:nvSpPr>
        <p:spPr>
          <a:xfrm>
            <a:off x="323850" y="404813"/>
            <a:ext cx="8496300" cy="6048375"/>
          </a:xfrm>
          <a:prstGeom prst="roundRect">
            <a:avLst>
              <a:gd name="adj" fmla="val 2993"/>
            </a:avLst>
          </a:prstGeom>
          <a:solidFill>
            <a:schemeClr val="bg1"/>
          </a:solidFill>
          <a:ln>
            <a:solidFill>
              <a:srgbClr val="0048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b="1" dirty="0"/>
              <a:t>APL</a:t>
            </a:r>
            <a:endParaRPr lang="pt-BR" dirty="0"/>
          </a:p>
        </p:txBody>
      </p:sp>
      <p:sp>
        <p:nvSpPr>
          <p:cNvPr id="14339" name="Espaço Reservado para Número de Slide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18EA7FC-93EC-4A9A-A6D6-5AF35EBADEBE}" type="slidenum">
              <a:rPr lang="pt-BR" sz="1400" smtClean="0">
                <a:solidFill>
                  <a:schemeClr val="tx1"/>
                </a:solidFill>
              </a:rPr>
              <a:pPr/>
              <a:t>13</a:t>
            </a:fld>
            <a:endParaRPr lang="pt-BR" sz="1400" dirty="0" smtClean="0">
              <a:solidFill>
                <a:schemeClr val="tx1"/>
              </a:solidFill>
            </a:endParaRPr>
          </a:p>
        </p:txBody>
      </p:sp>
      <p:pic>
        <p:nvPicPr>
          <p:cNvPr id="14340" name="Picture 6" descr="http://www.ivc.br/wp/wp-content/uploads/2013/04/Pesquisa-novos-cursos-site.jpg"/>
          <p:cNvPicPr>
            <a:picLocks noChangeAspect="1" noChangeArrowheads="1"/>
          </p:cNvPicPr>
          <p:nvPr/>
        </p:nvPicPr>
        <p:blipFill>
          <a:blip r:embed="rId2" cstate="print"/>
          <a:srcRect l="71188" t="79079" r="3300"/>
          <a:stretch>
            <a:fillRect/>
          </a:stretch>
        </p:blipFill>
        <p:spPr bwMode="auto">
          <a:xfrm>
            <a:off x="377825" y="476250"/>
            <a:ext cx="282575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2" name="Text Box 10"/>
          <p:cNvSpPr txBox="1">
            <a:spLocks noChangeArrowheads="1"/>
          </p:cNvSpPr>
          <p:nvPr/>
        </p:nvSpPr>
        <p:spPr bwMode="auto">
          <a:xfrm>
            <a:off x="971550" y="1412875"/>
            <a:ext cx="7632700" cy="10156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sz="3000" b="1" dirty="0" smtClean="0"/>
              <a:t>CAPÍTULO 3.2 – APRESENTAÇÃO DOS DADOS</a:t>
            </a:r>
            <a:endParaRPr lang="pt-BR" sz="3000" b="1" dirty="0"/>
          </a:p>
        </p:txBody>
      </p:sp>
      <p:sp>
        <p:nvSpPr>
          <p:cNvPr id="14343" name="CaixaDeTexto 7"/>
          <p:cNvSpPr txBox="1">
            <a:spLocks noChangeArrowheads="1"/>
          </p:cNvSpPr>
          <p:nvPr/>
        </p:nvSpPr>
        <p:spPr bwMode="auto">
          <a:xfrm>
            <a:off x="587396" y="5784869"/>
            <a:ext cx="6985000" cy="346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BR" sz="1100" cap="all" dirty="0"/>
              <a:t>Gráfico </a:t>
            </a:r>
            <a:r>
              <a:rPr lang="pt-BR" sz="1100" cap="all" dirty="0" smtClean="0"/>
              <a:t>6  </a:t>
            </a:r>
            <a:r>
              <a:rPr lang="pt-BR" sz="1100" cap="all" dirty="0"/>
              <a:t>– Tempo de cada </a:t>
            </a:r>
            <a:r>
              <a:rPr lang="pt-BR" sz="1100" cap="all" dirty="0" smtClean="0"/>
              <a:t>etapa, </a:t>
            </a:r>
            <a:r>
              <a:rPr lang="pt-BR" sz="1100" dirty="0" smtClean="0"/>
              <a:t>p. 39</a:t>
            </a:r>
            <a:r>
              <a:rPr lang="pt-BR" sz="1100" cap="all" dirty="0" smtClean="0"/>
              <a:t> </a:t>
            </a:r>
            <a:endParaRPr lang="pt-BR" sz="1100" cap="all" dirty="0"/>
          </a:p>
        </p:txBody>
      </p:sp>
      <p:graphicFrame>
        <p:nvGraphicFramePr>
          <p:cNvPr id="10" name="Gráfico 9"/>
          <p:cNvGraphicFramePr/>
          <p:nvPr/>
        </p:nvGraphicFramePr>
        <p:xfrm>
          <a:off x="571472" y="2428868"/>
          <a:ext cx="7429552" cy="32861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de cantos arredondados 4"/>
          <p:cNvSpPr/>
          <p:nvPr/>
        </p:nvSpPr>
        <p:spPr>
          <a:xfrm>
            <a:off x="323850" y="404813"/>
            <a:ext cx="8496300" cy="6048375"/>
          </a:xfrm>
          <a:prstGeom prst="roundRect">
            <a:avLst>
              <a:gd name="adj" fmla="val 2993"/>
            </a:avLst>
          </a:prstGeom>
          <a:solidFill>
            <a:schemeClr val="bg1"/>
          </a:solidFill>
          <a:ln>
            <a:solidFill>
              <a:srgbClr val="0048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b="1" dirty="0"/>
              <a:t>APL</a:t>
            </a:r>
            <a:endParaRPr lang="pt-BR" dirty="0"/>
          </a:p>
        </p:txBody>
      </p:sp>
      <p:sp>
        <p:nvSpPr>
          <p:cNvPr id="13315" name="Espaço Reservado para Número de Slide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7AB0C9B-D532-49AC-83CE-AAD303AF6294}" type="slidenum">
              <a:rPr lang="pt-BR" sz="1400" smtClean="0">
                <a:solidFill>
                  <a:schemeClr val="tx1"/>
                </a:solidFill>
              </a:rPr>
              <a:pPr/>
              <a:t>14</a:t>
            </a:fld>
            <a:endParaRPr lang="pt-BR" sz="1400" dirty="0" smtClean="0">
              <a:solidFill>
                <a:schemeClr val="tx1"/>
              </a:solidFill>
            </a:endParaRPr>
          </a:p>
        </p:txBody>
      </p:sp>
      <p:pic>
        <p:nvPicPr>
          <p:cNvPr id="13316" name="Picture 6" descr="http://www.ivc.br/wp/wp-content/uploads/2013/04/Pesquisa-novos-cursos-site.jpg"/>
          <p:cNvPicPr>
            <a:picLocks noChangeAspect="1" noChangeArrowheads="1"/>
          </p:cNvPicPr>
          <p:nvPr/>
        </p:nvPicPr>
        <p:blipFill>
          <a:blip r:embed="rId2" cstate="print"/>
          <a:srcRect l="71188" t="79079" r="3300"/>
          <a:stretch>
            <a:fillRect/>
          </a:stretch>
        </p:blipFill>
        <p:spPr bwMode="auto">
          <a:xfrm>
            <a:off x="377825" y="476250"/>
            <a:ext cx="282575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8" name="Text Box 10"/>
          <p:cNvSpPr txBox="1">
            <a:spLocks noChangeArrowheads="1"/>
          </p:cNvSpPr>
          <p:nvPr/>
        </p:nvSpPr>
        <p:spPr bwMode="auto">
          <a:xfrm>
            <a:off x="971550" y="1412875"/>
            <a:ext cx="7632700" cy="10156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sz="3000" b="1" dirty="0" smtClean="0"/>
              <a:t>CAPÍTULO 3.2 – APRESENTAÇÃO DOS DADOS</a:t>
            </a:r>
            <a:endParaRPr lang="pt-BR" sz="3000" b="1" dirty="0"/>
          </a:p>
        </p:txBody>
      </p:sp>
      <p:sp>
        <p:nvSpPr>
          <p:cNvPr id="13319" name="CaixaDeTexto 7"/>
          <p:cNvSpPr txBox="1">
            <a:spLocks noChangeArrowheads="1"/>
          </p:cNvSpPr>
          <p:nvPr/>
        </p:nvSpPr>
        <p:spPr bwMode="auto">
          <a:xfrm>
            <a:off x="515958" y="5643578"/>
            <a:ext cx="6985000" cy="314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BR" sz="1100" dirty="0"/>
              <a:t>GRÁFICO </a:t>
            </a:r>
            <a:r>
              <a:rPr lang="pt-BR" sz="1100" dirty="0" smtClean="0"/>
              <a:t>5 – TEMPO DE CADASTRO DOS ATLETAS, p.  38.</a:t>
            </a:r>
            <a:endParaRPr lang="pt-BR" sz="1100" dirty="0"/>
          </a:p>
        </p:txBody>
      </p:sp>
      <p:graphicFrame>
        <p:nvGraphicFramePr>
          <p:cNvPr id="9" name="Gráfico 8"/>
          <p:cNvGraphicFramePr/>
          <p:nvPr/>
        </p:nvGraphicFramePr>
        <p:xfrm>
          <a:off x="500034" y="2505074"/>
          <a:ext cx="7786742" cy="30670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de cantos arredondados 4"/>
          <p:cNvSpPr/>
          <p:nvPr/>
        </p:nvSpPr>
        <p:spPr>
          <a:xfrm>
            <a:off x="323850" y="404813"/>
            <a:ext cx="8496300" cy="6048375"/>
          </a:xfrm>
          <a:prstGeom prst="roundRect">
            <a:avLst>
              <a:gd name="adj" fmla="val 2993"/>
            </a:avLst>
          </a:prstGeom>
          <a:solidFill>
            <a:schemeClr val="bg1"/>
          </a:solidFill>
          <a:ln>
            <a:solidFill>
              <a:srgbClr val="0048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b="1" dirty="0"/>
              <a:t>APL</a:t>
            </a:r>
            <a:endParaRPr lang="pt-BR" dirty="0"/>
          </a:p>
        </p:txBody>
      </p:sp>
      <p:sp>
        <p:nvSpPr>
          <p:cNvPr id="15363" name="Espaço Reservado para Número de Slide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B24EC8B-B0FE-4FAD-8604-234874BD1227}" type="slidenum">
              <a:rPr lang="pt-BR" sz="1400" smtClean="0">
                <a:solidFill>
                  <a:schemeClr val="tx1"/>
                </a:solidFill>
              </a:rPr>
              <a:pPr/>
              <a:t>15</a:t>
            </a:fld>
            <a:endParaRPr lang="pt-BR" dirty="0" smtClean="0">
              <a:solidFill>
                <a:schemeClr val="tx1"/>
              </a:solidFill>
            </a:endParaRPr>
          </a:p>
        </p:txBody>
      </p:sp>
      <p:pic>
        <p:nvPicPr>
          <p:cNvPr id="15364" name="Picture 6" descr="http://www.ivc.br/wp/wp-content/uploads/2013/04/Pesquisa-novos-cursos-site.jpg"/>
          <p:cNvPicPr>
            <a:picLocks noChangeAspect="1" noChangeArrowheads="1"/>
          </p:cNvPicPr>
          <p:nvPr/>
        </p:nvPicPr>
        <p:blipFill>
          <a:blip r:embed="rId2" cstate="print"/>
          <a:srcRect l="71188" t="79079" r="3300"/>
          <a:stretch>
            <a:fillRect/>
          </a:stretch>
        </p:blipFill>
        <p:spPr bwMode="auto">
          <a:xfrm>
            <a:off x="377825" y="476250"/>
            <a:ext cx="282575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6" name="Text Box 10"/>
          <p:cNvSpPr txBox="1">
            <a:spLocks noChangeArrowheads="1"/>
          </p:cNvSpPr>
          <p:nvPr/>
        </p:nvSpPr>
        <p:spPr bwMode="auto">
          <a:xfrm>
            <a:off x="971550" y="1412875"/>
            <a:ext cx="7632700" cy="10156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sz="3000" b="1" dirty="0" smtClean="0"/>
              <a:t>CAPÍTULO 3.2 – APRESENTAÇÃO DOS DADOS</a:t>
            </a:r>
            <a:endParaRPr lang="pt-BR" sz="3000" b="1" dirty="0"/>
          </a:p>
        </p:txBody>
      </p:sp>
      <p:sp>
        <p:nvSpPr>
          <p:cNvPr id="15367" name="CaixaDeTexto 7"/>
          <p:cNvSpPr txBox="1">
            <a:spLocks noChangeArrowheads="1"/>
          </p:cNvSpPr>
          <p:nvPr/>
        </p:nvSpPr>
        <p:spPr bwMode="auto">
          <a:xfrm>
            <a:off x="642910" y="5953144"/>
            <a:ext cx="6985000" cy="346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BR" sz="1100" cap="all" dirty="0"/>
              <a:t>Gráfico 8 – Tempo de </a:t>
            </a:r>
            <a:r>
              <a:rPr lang="pt-BR" sz="1100" cap="all" dirty="0" smtClean="0"/>
              <a:t>apuração, </a:t>
            </a:r>
            <a:r>
              <a:rPr lang="pt-BR" sz="1100" dirty="0" smtClean="0"/>
              <a:t>p. 40.</a:t>
            </a:r>
            <a:endParaRPr lang="pt-BR" sz="1100" cap="all" dirty="0"/>
          </a:p>
        </p:txBody>
      </p:sp>
      <p:graphicFrame>
        <p:nvGraphicFramePr>
          <p:cNvPr id="9" name="Gráfico 8"/>
          <p:cNvGraphicFramePr/>
          <p:nvPr/>
        </p:nvGraphicFramePr>
        <p:xfrm>
          <a:off x="714348" y="2428868"/>
          <a:ext cx="7786742" cy="34337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de cantos arredondados 4"/>
          <p:cNvSpPr/>
          <p:nvPr/>
        </p:nvSpPr>
        <p:spPr>
          <a:xfrm>
            <a:off x="323850" y="404813"/>
            <a:ext cx="8496300" cy="6048375"/>
          </a:xfrm>
          <a:prstGeom prst="roundRect">
            <a:avLst>
              <a:gd name="adj" fmla="val 2993"/>
            </a:avLst>
          </a:prstGeom>
          <a:solidFill>
            <a:schemeClr val="bg1"/>
          </a:solidFill>
          <a:ln>
            <a:solidFill>
              <a:srgbClr val="0048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b="1" dirty="0"/>
              <a:t>APL</a:t>
            </a:r>
            <a:endParaRPr lang="pt-BR" dirty="0"/>
          </a:p>
        </p:txBody>
      </p:sp>
      <p:pic>
        <p:nvPicPr>
          <p:cNvPr id="15364" name="Picture 6" descr="http://www.ivc.br/wp/wp-content/uploads/2013/04/Pesquisa-novos-cursos-site.jpg"/>
          <p:cNvPicPr>
            <a:picLocks noChangeAspect="1" noChangeArrowheads="1"/>
          </p:cNvPicPr>
          <p:nvPr/>
        </p:nvPicPr>
        <p:blipFill>
          <a:blip r:embed="rId2" cstate="print"/>
          <a:srcRect l="71188" t="79079" r="3300"/>
          <a:stretch>
            <a:fillRect/>
          </a:stretch>
        </p:blipFill>
        <p:spPr bwMode="auto">
          <a:xfrm>
            <a:off x="377825" y="476250"/>
            <a:ext cx="282575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6" name="Text Box 10"/>
          <p:cNvSpPr txBox="1">
            <a:spLocks noChangeArrowheads="1"/>
          </p:cNvSpPr>
          <p:nvPr/>
        </p:nvSpPr>
        <p:spPr bwMode="auto">
          <a:xfrm>
            <a:off x="971550" y="1142984"/>
            <a:ext cx="7632700" cy="10156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sz="3000" b="1" dirty="0" smtClean="0"/>
              <a:t>CAPÍTULO 4 – ESPECIFICAÇÃO DO SOFTWARE</a:t>
            </a:r>
            <a:endParaRPr lang="pt-BR" sz="3000" b="1" dirty="0"/>
          </a:p>
        </p:txBody>
      </p:sp>
      <p:sp>
        <p:nvSpPr>
          <p:cNvPr id="10" name="Espaço Reservado para Número de Slid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D9DD82-A6E4-4D75-B21A-805B054941C7}" type="slidenum">
              <a:rPr lang="pt-BR" sz="1400" smtClean="0">
                <a:solidFill>
                  <a:schemeClr val="tx1"/>
                </a:solidFill>
              </a:rPr>
              <a:pPr>
                <a:defRPr/>
              </a:pPr>
              <a:t>16</a:t>
            </a:fld>
            <a:endParaRPr lang="pt-BR" dirty="0">
              <a:solidFill>
                <a:schemeClr val="tx1"/>
              </a:solidFill>
            </a:endParaRPr>
          </a:p>
        </p:txBody>
      </p:sp>
      <p:pic>
        <p:nvPicPr>
          <p:cNvPr id="8" name="Imagem 7" descr="Principal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888838" y="2143116"/>
            <a:ext cx="5643602" cy="4143404"/>
          </a:xfrm>
          <a:prstGeom prst="rect">
            <a:avLst/>
          </a:prstGeom>
        </p:spPr>
      </p:pic>
      <p:sp>
        <p:nvSpPr>
          <p:cNvPr id="11" name="CaixaDeTexto 10"/>
          <p:cNvSpPr txBox="1">
            <a:spLocks noChangeArrowheads="1"/>
          </p:cNvSpPr>
          <p:nvPr/>
        </p:nvSpPr>
        <p:spPr bwMode="auto">
          <a:xfrm>
            <a:off x="611188" y="6030345"/>
            <a:ext cx="3889375" cy="6848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pt-BR" sz="1100" dirty="0" smtClean="0"/>
              <a:t>Figura 10 – Tela principal, p.  50</a:t>
            </a:r>
            <a:endParaRPr lang="pt-BR" sz="1100" b="1" dirty="0" smtClean="0"/>
          </a:p>
          <a:p>
            <a:pPr algn="l"/>
            <a:r>
              <a:rPr lang="pt-BR" sz="1100" dirty="0" smtClean="0"/>
              <a:t>Fonte: Própria.</a:t>
            </a:r>
          </a:p>
          <a:p>
            <a:pPr algn="just">
              <a:lnSpc>
                <a:spcPct val="150000"/>
              </a:lnSpc>
            </a:pPr>
            <a:endParaRPr lang="pt-BR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de cantos arredondados 4"/>
          <p:cNvSpPr/>
          <p:nvPr/>
        </p:nvSpPr>
        <p:spPr>
          <a:xfrm>
            <a:off x="323850" y="404813"/>
            <a:ext cx="8496300" cy="6048375"/>
          </a:xfrm>
          <a:prstGeom prst="roundRect">
            <a:avLst>
              <a:gd name="adj" fmla="val 2993"/>
            </a:avLst>
          </a:prstGeom>
          <a:solidFill>
            <a:schemeClr val="bg1"/>
          </a:solidFill>
          <a:ln>
            <a:solidFill>
              <a:srgbClr val="0048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b="1" dirty="0"/>
              <a:t>APL</a:t>
            </a:r>
            <a:endParaRPr lang="pt-BR" dirty="0"/>
          </a:p>
        </p:txBody>
      </p:sp>
      <p:pic>
        <p:nvPicPr>
          <p:cNvPr id="15364" name="Picture 6" descr="http://www.ivc.br/wp/wp-content/uploads/2013/04/Pesquisa-novos-cursos-site.jpg"/>
          <p:cNvPicPr>
            <a:picLocks noChangeAspect="1" noChangeArrowheads="1"/>
          </p:cNvPicPr>
          <p:nvPr/>
        </p:nvPicPr>
        <p:blipFill>
          <a:blip r:embed="rId2" cstate="print"/>
          <a:srcRect l="71188" t="79079" r="3300"/>
          <a:stretch>
            <a:fillRect/>
          </a:stretch>
        </p:blipFill>
        <p:spPr bwMode="auto">
          <a:xfrm>
            <a:off x="377825" y="476250"/>
            <a:ext cx="282575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6" name="Text Box 10"/>
          <p:cNvSpPr txBox="1">
            <a:spLocks noChangeArrowheads="1"/>
          </p:cNvSpPr>
          <p:nvPr/>
        </p:nvSpPr>
        <p:spPr bwMode="auto">
          <a:xfrm>
            <a:off x="971550" y="1214422"/>
            <a:ext cx="7632700" cy="10156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sz="3000" b="1" dirty="0" smtClean="0"/>
              <a:t>CAPÍTULO 4 – ESPECIFICAÇÃO DO SOFTWARE</a:t>
            </a:r>
            <a:endParaRPr lang="pt-BR" sz="3000" b="1" dirty="0"/>
          </a:p>
        </p:txBody>
      </p:sp>
      <p:sp>
        <p:nvSpPr>
          <p:cNvPr id="10" name="Espaço Reservado para Número de Slid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D9DD82-A6E4-4D75-B21A-805B054941C7}" type="slidenum">
              <a:rPr lang="pt-BR" sz="1400" smtClean="0">
                <a:solidFill>
                  <a:schemeClr val="tx1"/>
                </a:solidFill>
              </a:rPr>
              <a:pPr>
                <a:defRPr/>
              </a:pPr>
              <a:t>17</a:t>
            </a:fld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7" name="CaixaDeTexto 6"/>
          <p:cNvSpPr txBox="1">
            <a:spLocks noChangeArrowheads="1"/>
          </p:cNvSpPr>
          <p:nvPr/>
        </p:nvSpPr>
        <p:spPr bwMode="auto">
          <a:xfrm>
            <a:off x="611188" y="6030345"/>
            <a:ext cx="3889375" cy="6848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pt-BR" sz="1100" dirty="0" smtClean="0"/>
              <a:t>Figura 8 – Ficha de inscrição, p. 49.</a:t>
            </a:r>
            <a:endParaRPr lang="pt-BR" sz="1100" b="1" dirty="0" smtClean="0"/>
          </a:p>
          <a:p>
            <a:pPr algn="l"/>
            <a:r>
              <a:rPr lang="pt-BR" sz="1100" dirty="0" smtClean="0"/>
              <a:t>Fonte: Própria.</a:t>
            </a:r>
          </a:p>
          <a:p>
            <a:pPr algn="just">
              <a:lnSpc>
                <a:spcPct val="150000"/>
              </a:lnSpc>
            </a:pPr>
            <a:endParaRPr lang="pt-BR" sz="1100" dirty="0"/>
          </a:p>
        </p:txBody>
      </p:sp>
      <p:pic>
        <p:nvPicPr>
          <p:cNvPr id="8" name="Imagem 7" descr="Ficha inscr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500166" y="2143116"/>
            <a:ext cx="6715172" cy="38589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de cantos arredondados 4"/>
          <p:cNvSpPr/>
          <p:nvPr/>
        </p:nvSpPr>
        <p:spPr>
          <a:xfrm>
            <a:off x="323850" y="404813"/>
            <a:ext cx="8496300" cy="6048375"/>
          </a:xfrm>
          <a:prstGeom prst="roundRect">
            <a:avLst>
              <a:gd name="adj" fmla="val 2993"/>
            </a:avLst>
          </a:prstGeom>
          <a:solidFill>
            <a:schemeClr val="bg1"/>
          </a:solidFill>
          <a:ln>
            <a:solidFill>
              <a:srgbClr val="0048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b="1" dirty="0"/>
              <a:t>APL</a:t>
            </a:r>
            <a:endParaRPr lang="pt-BR" dirty="0"/>
          </a:p>
        </p:txBody>
      </p:sp>
      <p:pic>
        <p:nvPicPr>
          <p:cNvPr id="15364" name="Picture 6" descr="http://www.ivc.br/wp/wp-content/uploads/2013/04/Pesquisa-novos-cursos-site.jpg"/>
          <p:cNvPicPr>
            <a:picLocks noChangeAspect="1" noChangeArrowheads="1"/>
          </p:cNvPicPr>
          <p:nvPr/>
        </p:nvPicPr>
        <p:blipFill>
          <a:blip r:embed="rId2" cstate="print"/>
          <a:srcRect l="71188" t="79079" r="3300"/>
          <a:stretch>
            <a:fillRect/>
          </a:stretch>
        </p:blipFill>
        <p:spPr bwMode="auto">
          <a:xfrm>
            <a:off x="377825" y="476250"/>
            <a:ext cx="282575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6" name="Text Box 10"/>
          <p:cNvSpPr txBox="1">
            <a:spLocks noChangeArrowheads="1"/>
          </p:cNvSpPr>
          <p:nvPr/>
        </p:nvSpPr>
        <p:spPr bwMode="auto">
          <a:xfrm>
            <a:off x="971550" y="1412875"/>
            <a:ext cx="7632700" cy="10156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sz="3000" b="1" dirty="0" smtClean="0"/>
              <a:t>CAPÍTULO 4 – ESPECIFICAÇÃO DO SOFTWARE</a:t>
            </a:r>
            <a:endParaRPr lang="pt-BR" sz="3000" b="1" dirty="0"/>
          </a:p>
        </p:txBody>
      </p:sp>
      <p:sp>
        <p:nvSpPr>
          <p:cNvPr id="10" name="Espaço Reservado para Número de Slid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D9DD82-A6E4-4D75-B21A-805B054941C7}" type="slidenum">
              <a:rPr lang="pt-BR" sz="1400" smtClean="0">
                <a:solidFill>
                  <a:schemeClr val="tx1"/>
                </a:solidFill>
              </a:rPr>
              <a:pPr>
                <a:defRPr/>
              </a:pPr>
              <a:t>18</a:t>
            </a:fld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7" name="CaixaDeTexto 6"/>
          <p:cNvSpPr txBox="1">
            <a:spLocks noChangeArrowheads="1"/>
          </p:cNvSpPr>
          <p:nvPr/>
        </p:nvSpPr>
        <p:spPr bwMode="auto">
          <a:xfrm>
            <a:off x="611188" y="6030345"/>
            <a:ext cx="3889375" cy="6848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pt-BR" sz="1100" dirty="0" smtClean="0"/>
              <a:t>Figura 11 – Exemplo de relatório, p. 51.</a:t>
            </a:r>
            <a:endParaRPr lang="pt-BR" sz="1100" b="1" dirty="0" smtClean="0"/>
          </a:p>
          <a:p>
            <a:pPr algn="l"/>
            <a:r>
              <a:rPr lang="pt-BR" sz="1100" dirty="0" smtClean="0"/>
              <a:t>Fonte: Própria.</a:t>
            </a:r>
          </a:p>
          <a:p>
            <a:pPr algn="just">
              <a:lnSpc>
                <a:spcPct val="150000"/>
              </a:lnSpc>
            </a:pPr>
            <a:endParaRPr lang="pt-BR" sz="1100" dirty="0"/>
          </a:p>
        </p:txBody>
      </p:sp>
      <p:pic>
        <p:nvPicPr>
          <p:cNvPr id="8" name="Imagem 7" descr="Relatório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452362" y="2357430"/>
            <a:ext cx="4071966" cy="40147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de cantos arredondados 4"/>
          <p:cNvSpPr/>
          <p:nvPr/>
        </p:nvSpPr>
        <p:spPr>
          <a:xfrm>
            <a:off x="323850" y="404813"/>
            <a:ext cx="8496300" cy="6048375"/>
          </a:xfrm>
          <a:prstGeom prst="roundRect">
            <a:avLst>
              <a:gd name="adj" fmla="val 2993"/>
            </a:avLst>
          </a:prstGeom>
          <a:solidFill>
            <a:schemeClr val="bg1"/>
          </a:solidFill>
          <a:ln>
            <a:solidFill>
              <a:srgbClr val="0048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b="1" dirty="0"/>
              <a:t>APL</a:t>
            </a:r>
            <a:endParaRPr lang="pt-BR" dirty="0"/>
          </a:p>
        </p:txBody>
      </p:sp>
      <p:sp>
        <p:nvSpPr>
          <p:cNvPr id="18435" name="Espaço Reservado para Número de Slide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6D319F3-4FC8-4E87-B4F6-EB3F59B79BC1}" type="slidenum">
              <a:rPr lang="pt-BR" sz="1400" smtClean="0">
                <a:solidFill>
                  <a:schemeClr val="tx1"/>
                </a:solidFill>
              </a:rPr>
              <a:pPr/>
              <a:t>19</a:t>
            </a:fld>
            <a:endParaRPr lang="pt-BR" dirty="0" smtClean="0">
              <a:solidFill>
                <a:schemeClr val="tx1"/>
              </a:solidFill>
            </a:endParaRPr>
          </a:p>
        </p:txBody>
      </p:sp>
      <p:pic>
        <p:nvPicPr>
          <p:cNvPr id="18436" name="Picture 6" descr="http://www.ivc.br/wp/wp-content/uploads/2013/04/Pesquisa-novos-cursos-site.jpg"/>
          <p:cNvPicPr>
            <a:picLocks noChangeAspect="1" noChangeArrowheads="1"/>
          </p:cNvPicPr>
          <p:nvPr/>
        </p:nvPicPr>
        <p:blipFill>
          <a:blip r:embed="rId2" cstate="print"/>
          <a:srcRect l="71188" t="79079" r="3300"/>
          <a:stretch>
            <a:fillRect/>
          </a:stretch>
        </p:blipFill>
        <p:spPr bwMode="auto">
          <a:xfrm>
            <a:off x="377825" y="476250"/>
            <a:ext cx="282575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8" name="Text Box 10"/>
          <p:cNvSpPr txBox="1">
            <a:spLocks noChangeArrowheads="1"/>
          </p:cNvSpPr>
          <p:nvPr/>
        </p:nvSpPr>
        <p:spPr bwMode="auto">
          <a:xfrm>
            <a:off x="971550" y="1700213"/>
            <a:ext cx="7632700" cy="5540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sz="3000" b="1"/>
              <a:t>CONCLUSÃO</a:t>
            </a:r>
          </a:p>
        </p:txBody>
      </p:sp>
      <p:sp>
        <p:nvSpPr>
          <p:cNvPr id="18439" name="CaixaDeTexto 7"/>
          <p:cNvSpPr txBox="1">
            <a:spLocks noChangeArrowheads="1"/>
          </p:cNvSpPr>
          <p:nvPr/>
        </p:nvSpPr>
        <p:spPr bwMode="auto">
          <a:xfrm>
            <a:off x="1116013" y="2565400"/>
            <a:ext cx="6985000" cy="1615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buFont typeface="Arial" charset="0"/>
              <a:buChar char="•"/>
            </a:pPr>
            <a:r>
              <a:rPr lang="pt-BR" sz="2200" dirty="0" smtClean="0"/>
              <a:t> Considerações finais;</a:t>
            </a:r>
          </a:p>
          <a:p>
            <a:pPr algn="just">
              <a:lnSpc>
                <a:spcPct val="150000"/>
              </a:lnSpc>
              <a:buFont typeface="Arial" charset="0"/>
              <a:buChar char="•"/>
            </a:pPr>
            <a:r>
              <a:rPr lang="pt-BR" sz="2200" dirty="0"/>
              <a:t> </a:t>
            </a:r>
            <a:r>
              <a:rPr lang="pt-BR" sz="2200" dirty="0" smtClean="0"/>
              <a:t>Solução para o problema.</a:t>
            </a:r>
          </a:p>
          <a:p>
            <a:pPr algn="just">
              <a:lnSpc>
                <a:spcPct val="150000"/>
              </a:lnSpc>
              <a:buFont typeface="Arial" charset="0"/>
              <a:buChar char="•"/>
            </a:pPr>
            <a:endParaRPr lang="pt-BR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de cantos arredondados 4"/>
          <p:cNvSpPr/>
          <p:nvPr/>
        </p:nvSpPr>
        <p:spPr>
          <a:xfrm>
            <a:off x="323850" y="404813"/>
            <a:ext cx="8496300" cy="6048375"/>
          </a:xfrm>
          <a:prstGeom prst="roundRect">
            <a:avLst>
              <a:gd name="adj" fmla="val 2993"/>
            </a:avLst>
          </a:prstGeom>
          <a:solidFill>
            <a:schemeClr val="bg1"/>
          </a:solidFill>
          <a:ln>
            <a:solidFill>
              <a:srgbClr val="0048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b="1" dirty="0"/>
              <a:t>APL</a:t>
            </a:r>
            <a:endParaRPr lang="pt-BR" dirty="0"/>
          </a:p>
        </p:txBody>
      </p:sp>
      <p:sp>
        <p:nvSpPr>
          <p:cNvPr id="3075" name="Espaço Reservado para Número de Slide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1C48B75-CF0B-40CE-B6B8-5F43E798D405}" type="slidenum">
              <a:rPr lang="pt-BR" sz="1400" smtClean="0">
                <a:solidFill>
                  <a:schemeClr val="tx1"/>
                </a:solidFill>
              </a:rPr>
              <a:pPr/>
              <a:t>2</a:t>
            </a:fld>
            <a:endParaRPr lang="pt-BR" sz="1400" dirty="0" smtClean="0">
              <a:solidFill>
                <a:schemeClr val="tx1"/>
              </a:solidFill>
            </a:endParaRPr>
          </a:p>
        </p:txBody>
      </p:sp>
      <p:pic>
        <p:nvPicPr>
          <p:cNvPr id="3076" name="Picture 6" descr="http://www.ivc.br/wp/wp-content/uploads/2013/04/Pesquisa-novos-cursos-site.jpg"/>
          <p:cNvPicPr>
            <a:picLocks noChangeAspect="1" noChangeArrowheads="1"/>
          </p:cNvPicPr>
          <p:nvPr/>
        </p:nvPicPr>
        <p:blipFill>
          <a:blip r:embed="rId2" cstate="print"/>
          <a:srcRect l="71188" t="79079" r="3300"/>
          <a:stretch>
            <a:fillRect/>
          </a:stretch>
        </p:blipFill>
        <p:spPr bwMode="auto">
          <a:xfrm>
            <a:off x="377825" y="476250"/>
            <a:ext cx="282575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8" name="CaixaDeTexto 8"/>
          <p:cNvSpPr txBox="1">
            <a:spLocks noChangeArrowheads="1"/>
          </p:cNvSpPr>
          <p:nvPr/>
        </p:nvSpPr>
        <p:spPr bwMode="auto">
          <a:xfrm>
            <a:off x="467544" y="2366298"/>
            <a:ext cx="8208911" cy="2646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BR" sz="2400" dirty="0"/>
              <a:t>Diante da necessidade encontrada pela Secretaria de Esportes de São Mateus/ES, identificou-se a oportunidade para o desenvolvimento de um software com a finalidade de tornar um trabalho em algo simples. </a:t>
            </a:r>
            <a:endParaRPr lang="pt-BR" sz="2200" dirty="0"/>
          </a:p>
          <a:p>
            <a:pPr algn="just"/>
            <a:endParaRPr lang="pt-BR" sz="2200" dirty="0"/>
          </a:p>
        </p:txBody>
      </p:sp>
      <p:sp>
        <p:nvSpPr>
          <p:cNvPr id="3079" name="Text Box 10"/>
          <p:cNvSpPr txBox="1">
            <a:spLocks noChangeArrowheads="1"/>
          </p:cNvSpPr>
          <p:nvPr/>
        </p:nvSpPr>
        <p:spPr bwMode="auto">
          <a:xfrm>
            <a:off x="900113" y="1557338"/>
            <a:ext cx="7488237" cy="5540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sz="3000" b="1"/>
              <a:t>JUSTIFICATIVA  DA PESQUISA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de cantos arredondados 4"/>
          <p:cNvSpPr/>
          <p:nvPr/>
        </p:nvSpPr>
        <p:spPr>
          <a:xfrm>
            <a:off x="323850" y="404813"/>
            <a:ext cx="8496300" cy="6048375"/>
          </a:xfrm>
          <a:prstGeom prst="roundRect">
            <a:avLst>
              <a:gd name="adj" fmla="val 2993"/>
            </a:avLst>
          </a:prstGeom>
          <a:solidFill>
            <a:schemeClr val="bg1"/>
          </a:solidFill>
          <a:ln>
            <a:solidFill>
              <a:srgbClr val="0048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b="1" dirty="0"/>
              <a:t>APL</a:t>
            </a:r>
            <a:endParaRPr lang="pt-BR" dirty="0"/>
          </a:p>
        </p:txBody>
      </p:sp>
      <p:sp>
        <p:nvSpPr>
          <p:cNvPr id="19459" name="Espaço Reservado para Número de Slide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E23563E-DE8B-4CA2-9DC8-4A1F7691EA9C}" type="slidenum">
              <a:rPr lang="pt-BR" sz="1400" smtClean="0">
                <a:solidFill>
                  <a:schemeClr val="tx1"/>
                </a:solidFill>
              </a:rPr>
              <a:pPr/>
              <a:t>20</a:t>
            </a:fld>
            <a:endParaRPr lang="pt-BR" sz="1400" dirty="0" smtClean="0">
              <a:solidFill>
                <a:schemeClr val="tx1"/>
              </a:solidFill>
            </a:endParaRPr>
          </a:p>
        </p:txBody>
      </p:sp>
      <p:pic>
        <p:nvPicPr>
          <p:cNvPr id="19460" name="Picture 6" descr="http://www.ivc.br/wp/wp-content/uploads/2013/04/Pesquisa-novos-cursos-site.jpg"/>
          <p:cNvPicPr>
            <a:picLocks noChangeAspect="1" noChangeArrowheads="1"/>
          </p:cNvPicPr>
          <p:nvPr/>
        </p:nvPicPr>
        <p:blipFill>
          <a:blip r:embed="rId2" cstate="print"/>
          <a:srcRect l="71188" t="79079" r="3300"/>
          <a:stretch>
            <a:fillRect/>
          </a:stretch>
        </p:blipFill>
        <p:spPr bwMode="auto">
          <a:xfrm>
            <a:off x="377825" y="476250"/>
            <a:ext cx="282575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aixaDeTexto 7"/>
          <p:cNvSpPr txBox="1">
            <a:spLocks noChangeArrowheads="1"/>
          </p:cNvSpPr>
          <p:nvPr/>
        </p:nvSpPr>
        <p:spPr bwMode="auto">
          <a:xfrm>
            <a:off x="357158" y="2349500"/>
            <a:ext cx="8286807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BR" sz="2400" i="1" dirty="0" smtClean="0"/>
              <a:t>“</a:t>
            </a:r>
            <a:r>
              <a:rPr lang="pt-BR" sz="2400" dirty="0" smtClean="0"/>
              <a:t>Computadores </a:t>
            </a:r>
            <a:r>
              <a:rPr lang="pt-BR" sz="2400" dirty="0"/>
              <a:t>são inúteis. Eles só podem dar respostas</a:t>
            </a:r>
            <a:r>
              <a:rPr lang="pt-BR" sz="2400" dirty="0" smtClean="0"/>
              <a:t>.</a:t>
            </a:r>
            <a:r>
              <a:rPr lang="pt-BR" sz="2400" i="1" dirty="0" smtClean="0"/>
              <a:t>”</a:t>
            </a:r>
          </a:p>
          <a:p>
            <a:pPr algn="just">
              <a:lnSpc>
                <a:spcPct val="150000"/>
              </a:lnSpc>
            </a:pPr>
            <a:endParaRPr lang="pt-BR" sz="2400" i="1" dirty="0"/>
          </a:p>
          <a:p>
            <a:pPr algn="just">
              <a:lnSpc>
                <a:spcPct val="150000"/>
              </a:lnSpc>
            </a:pPr>
            <a:endParaRPr lang="pt-BR" sz="2400" i="1" dirty="0"/>
          </a:p>
          <a:p>
            <a:r>
              <a:rPr lang="pt-BR" dirty="0"/>
              <a:t>Pablo Picasso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de cantos arredondados 4"/>
          <p:cNvSpPr/>
          <p:nvPr/>
        </p:nvSpPr>
        <p:spPr>
          <a:xfrm>
            <a:off x="323850" y="404813"/>
            <a:ext cx="8496300" cy="6048375"/>
          </a:xfrm>
          <a:prstGeom prst="roundRect">
            <a:avLst>
              <a:gd name="adj" fmla="val 2993"/>
            </a:avLst>
          </a:prstGeom>
          <a:solidFill>
            <a:schemeClr val="bg1"/>
          </a:solidFill>
          <a:ln>
            <a:solidFill>
              <a:srgbClr val="0048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b="1" dirty="0"/>
              <a:t>APL</a:t>
            </a:r>
            <a:endParaRPr lang="pt-BR" dirty="0"/>
          </a:p>
        </p:txBody>
      </p:sp>
      <p:sp>
        <p:nvSpPr>
          <p:cNvPr id="4099" name="Espaço Reservado para Número de Slide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66602A1-4389-4AAE-9FB5-7FC9CC425870}" type="slidenum">
              <a:rPr lang="pt-BR" sz="1400" smtClean="0">
                <a:solidFill>
                  <a:schemeClr val="tx1"/>
                </a:solidFill>
              </a:rPr>
              <a:pPr/>
              <a:t>3</a:t>
            </a:fld>
            <a:endParaRPr lang="pt-BR" dirty="0" smtClean="0">
              <a:solidFill>
                <a:schemeClr val="tx1"/>
              </a:solidFill>
            </a:endParaRPr>
          </a:p>
        </p:txBody>
      </p:sp>
      <p:pic>
        <p:nvPicPr>
          <p:cNvPr id="4100" name="Picture 6" descr="http://www.ivc.br/wp/wp-content/uploads/2013/04/Pesquisa-novos-cursos-site.jpg"/>
          <p:cNvPicPr>
            <a:picLocks noChangeAspect="1" noChangeArrowheads="1"/>
          </p:cNvPicPr>
          <p:nvPr/>
        </p:nvPicPr>
        <p:blipFill>
          <a:blip r:embed="rId2" cstate="print"/>
          <a:srcRect l="71188" t="79079" r="3300"/>
          <a:stretch>
            <a:fillRect/>
          </a:stretch>
        </p:blipFill>
        <p:spPr bwMode="auto">
          <a:xfrm>
            <a:off x="377825" y="476250"/>
            <a:ext cx="282575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2" name="CaixaDeTexto 9"/>
          <p:cNvSpPr txBox="1">
            <a:spLocks noChangeArrowheads="1"/>
          </p:cNvSpPr>
          <p:nvPr/>
        </p:nvSpPr>
        <p:spPr bwMode="auto">
          <a:xfrm>
            <a:off x="539552" y="1700213"/>
            <a:ext cx="7920236" cy="2954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pt-BR" sz="3000" b="1" dirty="0"/>
              <a:t>TEMA</a:t>
            </a:r>
          </a:p>
          <a:p>
            <a:pPr algn="ctr"/>
            <a:endParaRPr lang="pt-BR" sz="2400" dirty="0"/>
          </a:p>
          <a:p>
            <a:pPr algn="just">
              <a:lnSpc>
                <a:spcPct val="150000"/>
              </a:lnSpc>
            </a:pPr>
            <a:r>
              <a:rPr lang="pt-BR" sz="2400" dirty="0" smtClean="0"/>
              <a:t>O desenvolvimento de software acadêmico para agilizar o trabalho da Secretaria de Esportes de São Mateus/ES nas competições de corrida.</a:t>
            </a:r>
            <a:endParaRPr lang="pt-BR" sz="2400" dirty="0"/>
          </a:p>
          <a:p>
            <a:pPr algn="just"/>
            <a:endParaRPr lang="pt-BR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de cantos arredondados 4"/>
          <p:cNvSpPr/>
          <p:nvPr/>
        </p:nvSpPr>
        <p:spPr>
          <a:xfrm>
            <a:off x="323850" y="404813"/>
            <a:ext cx="8496300" cy="6048375"/>
          </a:xfrm>
          <a:prstGeom prst="roundRect">
            <a:avLst>
              <a:gd name="adj" fmla="val 2993"/>
            </a:avLst>
          </a:prstGeom>
          <a:solidFill>
            <a:schemeClr val="bg1"/>
          </a:solidFill>
          <a:ln>
            <a:solidFill>
              <a:srgbClr val="0048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b="1" dirty="0"/>
              <a:t>APL</a:t>
            </a:r>
            <a:endParaRPr lang="pt-BR" dirty="0"/>
          </a:p>
        </p:txBody>
      </p:sp>
      <p:sp>
        <p:nvSpPr>
          <p:cNvPr id="5123" name="Espaço Reservado para Número de Slide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8E2DCA1-F2F9-428F-9886-27F695452988}" type="slidenum">
              <a:rPr lang="pt-BR" sz="1400" smtClean="0">
                <a:solidFill>
                  <a:schemeClr val="tx1"/>
                </a:solidFill>
              </a:rPr>
              <a:pPr/>
              <a:t>4</a:t>
            </a:fld>
            <a:endParaRPr lang="pt-BR" sz="1400" dirty="0" smtClean="0">
              <a:solidFill>
                <a:schemeClr val="tx1"/>
              </a:solidFill>
            </a:endParaRPr>
          </a:p>
        </p:txBody>
      </p:sp>
      <p:pic>
        <p:nvPicPr>
          <p:cNvPr id="5124" name="Picture 6" descr="http://www.ivc.br/wp/wp-content/uploads/2013/04/Pesquisa-novos-cursos-site.jpg"/>
          <p:cNvPicPr>
            <a:picLocks noChangeAspect="1" noChangeArrowheads="1"/>
          </p:cNvPicPr>
          <p:nvPr/>
        </p:nvPicPr>
        <p:blipFill>
          <a:blip r:embed="rId2" cstate="print"/>
          <a:srcRect l="71188" t="79079" r="3300"/>
          <a:stretch>
            <a:fillRect/>
          </a:stretch>
        </p:blipFill>
        <p:spPr bwMode="auto">
          <a:xfrm>
            <a:off x="377825" y="476250"/>
            <a:ext cx="282575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6" name="CaixaDeTexto 9"/>
          <p:cNvSpPr txBox="1">
            <a:spLocks noChangeArrowheads="1"/>
          </p:cNvSpPr>
          <p:nvPr/>
        </p:nvSpPr>
        <p:spPr bwMode="auto">
          <a:xfrm>
            <a:off x="395536" y="2357430"/>
            <a:ext cx="8280919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BR" sz="2800" dirty="0" smtClean="0"/>
              <a:t>Como </a:t>
            </a:r>
            <a:r>
              <a:rPr lang="pt-BR" sz="2800" dirty="0"/>
              <a:t>o desenvolvimento de um software para registro de atletas e apuração do resultado de competições pode melhorar o trabalho dos funcionários da Secretaria de Esportes de São Mateus do Estado do Espírito Santo?</a:t>
            </a:r>
          </a:p>
        </p:txBody>
      </p:sp>
      <p:sp>
        <p:nvSpPr>
          <p:cNvPr id="5127" name="Text Box 10"/>
          <p:cNvSpPr txBox="1">
            <a:spLocks noChangeArrowheads="1"/>
          </p:cNvSpPr>
          <p:nvPr/>
        </p:nvSpPr>
        <p:spPr bwMode="auto">
          <a:xfrm>
            <a:off x="3059113" y="1643050"/>
            <a:ext cx="2916237" cy="5540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3000" b="1" dirty="0"/>
              <a:t>PROBLEMA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de cantos arredondados 4"/>
          <p:cNvSpPr/>
          <p:nvPr/>
        </p:nvSpPr>
        <p:spPr>
          <a:xfrm>
            <a:off x="323850" y="404813"/>
            <a:ext cx="8496300" cy="6048375"/>
          </a:xfrm>
          <a:prstGeom prst="roundRect">
            <a:avLst>
              <a:gd name="adj" fmla="val 2993"/>
            </a:avLst>
          </a:prstGeom>
          <a:solidFill>
            <a:schemeClr val="bg1"/>
          </a:solidFill>
          <a:ln>
            <a:solidFill>
              <a:srgbClr val="0048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b="1" dirty="0"/>
              <a:t>APL</a:t>
            </a:r>
            <a:endParaRPr lang="pt-BR" dirty="0"/>
          </a:p>
        </p:txBody>
      </p:sp>
      <p:sp>
        <p:nvSpPr>
          <p:cNvPr id="6147" name="Espaço Reservado para Número de Slide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942A624-4B6D-4A2B-8B47-22766BBD5F9C}" type="slidenum">
              <a:rPr lang="pt-BR" sz="1400" smtClean="0">
                <a:solidFill>
                  <a:schemeClr val="tx1"/>
                </a:solidFill>
              </a:rPr>
              <a:pPr/>
              <a:t>5</a:t>
            </a:fld>
            <a:endParaRPr lang="pt-BR" dirty="0" smtClean="0">
              <a:solidFill>
                <a:schemeClr val="tx1"/>
              </a:solidFill>
            </a:endParaRPr>
          </a:p>
        </p:txBody>
      </p:sp>
      <p:pic>
        <p:nvPicPr>
          <p:cNvPr id="6148" name="Picture 6" descr="http://www.ivc.br/wp/wp-content/uploads/2013/04/Pesquisa-novos-cursos-site.jpg"/>
          <p:cNvPicPr>
            <a:picLocks noChangeAspect="1" noChangeArrowheads="1"/>
          </p:cNvPicPr>
          <p:nvPr/>
        </p:nvPicPr>
        <p:blipFill>
          <a:blip r:embed="rId2" cstate="print"/>
          <a:srcRect l="71188" t="79079" r="3300"/>
          <a:stretch>
            <a:fillRect/>
          </a:stretch>
        </p:blipFill>
        <p:spPr bwMode="auto">
          <a:xfrm>
            <a:off x="377825" y="476250"/>
            <a:ext cx="282575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0" name="CaixaDeTexto 9"/>
          <p:cNvSpPr txBox="1">
            <a:spLocks noChangeArrowheads="1"/>
          </p:cNvSpPr>
          <p:nvPr/>
        </p:nvSpPr>
        <p:spPr bwMode="auto">
          <a:xfrm>
            <a:off x="683568" y="2852694"/>
            <a:ext cx="792088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BR" sz="2400" dirty="0"/>
              <a:t>O objetivo em aperfeiçoar esse processo é verificar se um software feito sob medida pode agilizar o processo de apuração dos resultados das provas organizadas pela Secretaria de Esportes de São Mateus/ES. </a:t>
            </a:r>
            <a:endParaRPr lang="pt-BR" sz="2300" dirty="0"/>
          </a:p>
        </p:txBody>
      </p:sp>
      <p:sp>
        <p:nvSpPr>
          <p:cNvPr id="6151" name="Text Box 10"/>
          <p:cNvSpPr txBox="1">
            <a:spLocks noChangeArrowheads="1"/>
          </p:cNvSpPr>
          <p:nvPr/>
        </p:nvSpPr>
        <p:spPr bwMode="auto">
          <a:xfrm>
            <a:off x="2411413" y="1976431"/>
            <a:ext cx="3600450" cy="523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pt-BR" sz="2800" b="1" dirty="0"/>
              <a:t>OBJETIVO GERAL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de cantos arredondados 4"/>
          <p:cNvSpPr/>
          <p:nvPr/>
        </p:nvSpPr>
        <p:spPr>
          <a:xfrm>
            <a:off x="323850" y="404813"/>
            <a:ext cx="8496300" cy="6048375"/>
          </a:xfrm>
          <a:prstGeom prst="roundRect">
            <a:avLst>
              <a:gd name="adj" fmla="val 2993"/>
            </a:avLst>
          </a:prstGeom>
          <a:solidFill>
            <a:schemeClr val="bg1"/>
          </a:solidFill>
          <a:ln>
            <a:solidFill>
              <a:srgbClr val="0048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b="1" dirty="0"/>
              <a:t>APL</a:t>
            </a:r>
            <a:endParaRPr lang="pt-BR" dirty="0"/>
          </a:p>
        </p:txBody>
      </p:sp>
      <p:sp>
        <p:nvSpPr>
          <p:cNvPr id="7171" name="Espaço Reservado para Número de Slide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D25710B-D967-4230-A5BE-0DC93DD8D6B1}" type="slidenum">
              <a:rPr lang="pt-BR" sz="1400" smtClean="0">
                <a:solidFill>
                  <a:schemeClr val="tx1"/>
                </a:solidFill>
              </a:rPr>
              <a:pPr/>
              <a:t>6</a:t>
            </a:fld>
            <a:endParaRPr lang="pt-BR" sz="1400" dirty="0" smtClean="0">
              <a:solidFill>
                <a:schemeClr val="tx1"/>
              </a:solidFill>
            </a:endParaRPr>
          </a:p>
        </p:txBody>
      </p:sp>
      <p:pic>
        <p:nvPicPr>
          <p:cNvPr id="7172" name="Picture 6" descr="http://www.ivc.br/wp/wp-content/uploads/2013/04/Pesquisa-novos-cursos-site.jpg"/>
          <p:cNvPicPr>
            <a:picLocks noChangeAspect="1" noChangeArrowheads="1"/>
          </p:cNvPicPr>
          <p:nvPr/>
        </p:nvPicPr>
        <p:blipFill>
          <a:blip r:embed="rId2" cstate="print"/>
          <a:srcRect l="71188" t="79079" r="3300"/>
          <a:stretch>
            <a:fillRect/>
          </a:stretch>
        </p:blipFill>
        <p:spPr bwMode="auto">
          <a:xfrm>
            <a:off x="377825" y="476250"/>
            <a:ext cx="282575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4" name="CaixaDeTexto 9"/>
          <p:cNvSpPr txBox="1">
            <a:spLocks noChangeArrowheads="1"/>
          </p:cNvSpPr>
          <p:nvPr/>
        </p:nvSpPr>
        <p:spPr bwMode="auto">
          <a:xfrm>
            <a:off x="395288" y="2759999"/>
            <a:ext cx="8353425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pt-BR" sz="2400" dirty="0" smtClean="0"/>
              <a:t>Analisar </a:t>
            </a:r>
            <a:r>
              <a:rPr lang="pt-BR" sz="2400" dirty="0"/>
              <a:t>como é feita a apuração </a:t>
            </a:r>
            <a:r>
              <a:rPr lang="pt-BR" sz="2400" dirty="0" smtClean="0"/>
              <a:t>manual;</a:t>
            </a:r>
          </a:p>
          <a:p>
            <a:pPr marL="457200" indent="-4572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pt-BR" sz="2400" dirty="0" smtClean="0"/>
              <a:t>Verificar </a:t>
            </a:r>
            <a:r>
              <a:rPr lang="pt-BR" sz="2400" dirty="0"/>
              <a:t>as fichas de </a:t>
            </a:r>
            <a:r>
              <a:rPr lang="pt-BR" sz="2400" dirty="0" smtClean="0"/>
              <a:t>inscrição;</a:t>
            </a:r>
          </a:p>
          <a:p>
            <a:pPr marL="457200" indent="-4572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pt-BR" sz="2400" dirty="0" smtClean="0"/>
              <a:t>Montando </a:t>
            </a:r>
            <a:r>
              <a:rPr lang="pt-BR" sz="2400" dirty="0"/>
              <a:t>o cenário com o diagrama de classes e o de fluxo de dados.</a:t>
            </a:r>
          </a:p>
        </p:txBody>
      </p:sp>
      <p:sp>
        <p:nvSpPr>
          <p:cNvPr id="7175" name="Text Box 10"/>
          <p:cNvSpPr txBox="1">
            <a:spLocks noChangeArrowheads="1"/>
          </p:cNvSpPr>
          <p:nvPr/>
        </p:nvSpPr>
        <p:spPr bwMode="auto">
          <a:xfrm>
            <a:off x="2124075" y="1619241"/>
            <a:ext cx="4895850" cy="523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sz="2800" b="1" dirty="0"/>
              <a:t>OBJETIVOS ESPECÍFICOS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de cantos arredondados 4"/>
          <p:cNvSpPr/>
          <p:nvPr/>
        </p:nvSpPr>
        <p:spPr>
          <a:xfrm>
            <a:off x="323850" y="404813"/>
            <a:ext cx="8496300" cy="6048375"/>
          </a:xfrm>
          <a:prstGeom prst="roundRect">
            <a:avLst>
              <a:gd name="adj" fmla="val 2993"/>
            </a:avLst>
          </a:prstGeom>
          <a:solidFill>
            <a:schemeClr val="bg1"/>
          </a:solidFill>
          <a:ln>
            <a:solidFill>
              <a:srgbClr val="0048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b="1" dirty="0"/>
              <a:t>APL</a:t>
            </a:r>
            <a:endParaRPr lang="pt-BR" dirty="0"/>
          </a:p>
        </p:txBody>
      </p:sp>
      <p:sp>
        <p:nvSpPr>
          <p:cNvPr id="8195" name="Espaço Reservado para Número de Slide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FE35C99-6AFF-43DF-A8F1-D8DBB26D4ABB}" type="slidenum">
              <a:rPr lang="pt-BR" sz="1400" smtClean="0">
                <a:solidFill>
                  <a:schemeClr val="tx1"/>
                </a:solidFill>
              </a:rPr>
              <a:pPr/>
              <a:t>7</a:t>
            </a:fld>
            <a:endParaRPr lang="pt-BR" dirty="0" smtClean="0">
              <a:solidFill>
                <a:schemeClr val="tx1"/>
              </a:solidFill>
            </a:endParaRPr>
          </a:p>
        </p:txBody>
      </p:sp>
      <p:pic>
        <p:nvPicPr>
          <p:cNvPr id="8196" name="Picture 6" descr="http://www.ivc.br/wp/wp-content/uploads/2013/04/Pesquisa-novos-cursos-site.jpg"/>
          <p:cNvPicPr>
            <a:picLocks noChangeAspect="1" noChangeArrowheads="1"/>
          </p:cNvPicPr>
          <p:nvPr/>
        </p:nvPicPr>
        <p:blipFill>
          <a:blip r:embed="rId2" cstate="print"/>
          <a:srcRect l="71188" t="79079" r="3300"/>
          <a:stretch>
            <a:fillRect/>
          </a:stretch>
        </p:blipFill>
        <p:spPr bwMode="auto">
          <a:xfrm>
            <a:off x="377825" y="476250"/>
            <a:ext cx="282575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8" name="Text Box 10"/>
          <p:cNvSpPr txBox="1">
            <a:spLocks noChangeArrowheads="1"/>
          </p:cNvSpPr>
          <p:nvPr/>
        </p:nvSpPr>
        <p:spPr bwMode="auto">
          <a:xfrm>
            <a:off x="2268538" y="1357298"/>
            <a:ext cx="4967287" cy="9540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sz="2800" b="1" dirty="0"/>
              <a:t>METODOLOGIA E FUDAMENTAÇÃO TEÓRICA</a:t>
            </a:r>
          </a:p>
        </p:txBody>
      </p:sp>
      <p:sp>
        <p:nvSpPr>
          <p:cNvPr id="8199" name="CaixaDeTexto 7"/>
          <p:cNvSpPr txBox="1">
            <a:spLocks noChangeArrowheads="1"/>
          </p:cNvSpPr>
          <p:nvPr/>
        </p:nvSpPr>
        <p:spPr bwMode="auto">
          <a:xfrm>
            <a:off x="357158" y="2492375"/>
            <a:ext cx="842968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BR" sz="2400" dirty="0" smtClean="0"/>
              <a:t>Neste trabalho utilizou-se a metodologia de pesquisa em bibliografias sobre a criação de softwares e o advento da tecnologia, direcionando a pesquisa para as áreas de desenvolvimento e estudo de caso da Secretaria de Esportes de São Mateus do Espírito Santo com foco no processo de apuração dos resultados das corridas. </a:t>
            </a:r>
            <a:endParaRPr lang="pt-BR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de cantos arredondados 4"/>
          <p:cNvSpPr/>
          <p:nvPr/>
        </p:nvSpPr>
        <p:spPr>
          <a:xfrm>
            <a:off x="323850" y="404813"/>
            <a:ext cx="8496300" cy="6048375"/>
          </a:xfrm>
          <a:prstGeom prst="roundRect">
            <a:avLst>
              <a:gd name="adj" fmla="val 2993"/>
            </a:avLst>
          </a:prstGeom>
          <a:solidFill>
            <a:schemeClr val="bg1"/>
          </a:solidFill>
          <a:ln>
            <a:solidFill>
              <a:srgbClr val="0048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b="1" dirty="0"/>
              <a:t>APL</a:t>
            </a:r>
            <a:endParaRPr lang="pt-BR" dirty="0"/>
          </a:p>
        </p:txBody>
      </p:sp>
      <p:sp>
        <p:nvSpPr>
          <p:cNvPr id="9219" name="Espaço Reservado para Número de Slide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62117F9-1A1E-4F5E-A47E-6A23CC0269AF}" type="slidenum">
              <a:rPr lang="pt-BR" sz="1400" smtClean="0">
                <a:solidFill>
                  <a:schemeClr val="tx1"/>
                </a:solidFill>
              </a:rPr>
              <a:pPr/>
              <a:t>8</a:t>
            </a:fld>
            <a:endParaRPr lang="pt-BR" dirty="0" smtClean="0">
              <a:solidFill>
                <a:schemeClr val="tx1"/>
              </a:solidFill>
            </a:endParaRPr>
          </a:p>
        </p:txBody>
      </p:sp>
      <p:pic>
        <p:nvPicPr>
          <p:cNvPr id="9220" name="Picture 6" descr="http://www.ivc.br/wp/wp-content/uploads/2013/04/Pesquisa-novos-cursos-site.jpg"/>
          <p:cNvPicPr>
            <a:picLocks noChangeAspect="1" noChangeArrowheads="1"/>
          </p:cNvPicPr>
          <p:nvPr/>
        </p:nvPicPr>
        <p:blipFill>
          <a:blip r:embed="rId2" cstate="print"/>
          <a:srcRect l="71188" t="79079" r="3300"/>
          <a:stretch>
            <a:fillRect/>
          </a:stretch>
        </p:blipFill>
        <p:spPr bwMode="auto">
          <a:xfrm>
            <a:off x="377825" y="476250"/>
            <a:ext cx="282575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2" name="Text Box 10"/>
          <p:cNvSpPr txBox="1">
            <a:spLocks noChangeArrowheads="1"/>
          </p:cNvSpPr>
          <p:nvPr/>
        </p:nvSpPr>
        <p:spPr bwMode="auto">
          <a:xfrm>
            <a:off x="684213" y="1844675"/>
            <a:ext cx="8064500" cy="523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sz="2800" b="1" dirty="0"/>
              <a:t>CAPÍTULO 1 – </a:t>
            </a:r>
            <a:r>
              <a:rPr lang="pt-BR" sz="2800" b="1" dirty="0" smtClean="0"/>
              <a:t>ESPORTES</a:t>
            </a:r>
            <a:endParaRPr lang="pt-BR" sz="2800" b="1" dirty="0"/>
          </a:p>
        </p:txBody>
      </p:sp>
      <p:sp>
        <p:nvSpPr>
          <p:cNvPr id="9223" name="CaixaDeTexto 7"/>
          <p:cNvSpPr txBox="1">
            <a:spLocks noChangeArrowheads="1"/>
          </p:cNvSpPr>
          <p:nvPr/>
        </p:nvSpPr>
        <p:spPr bwMode="auto">
          <a:xfrm>
            <a:off x="1187450" y="2774950"/>
            <a:ext cx="6913563" cy="1615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buFont typeface="Arial" charset="0"/>
              <a:buChar char="•"/>
            </a:pPr>
            <a:r>
              <a:rPr lang="pt-BR" sz="2200" dirty="0"/>
              <a:t> </a:t>
            </a:r>
            <a:r>
              <a:rPr lang="pt-BR" sz="2200" dirty="0" smtClean="0"/>
              <a:t>Contexto histórico;</a:t>
            </a:r>
            <a:endParaRPr lang="pt-BR" sz="2200" dirty="0"/>
          </a:p>
          <a:p>
            <a:pPr algn="just">
              <a:lnSpc>
                <a:spcPct val="150000"/>
              </a:lnSpc>
              <a:buFont typeface="Arial" charset="0"/>
              <a:buChar char="•"/>
            </a:pPr>
            <a:r>
              <a:rPr lang="pt-BR" sz="2200" dirty="0"/>
              <a:t> </a:t>
            </a:r>
            <a:r>
              <a:rPr lang="pt-BR" sz="2200" dirty="0" smtClean="0"/>
              <a:t>Importância</a:t>
            </a:r>
            <a:r>
              <a:rPr lang="pt-BR" sz="2200" dirty="0"/>
              <a:t> </a:t>
            </a:r>
            <a:r>
              <a:rPr lang="pt-BR" sz="2200" dirty="0" smtClean="0"/>
              <a:t>e benefícios;</a:t>
            </a:r>
            <a:endParaRPr lang="pt-BR" sz="2200" dirty="0"/>
          </a:p>
          <a:p>
            <a:pPr algn="just">
              <a:lnSpc>
                <a:spcPct val="150000"/>
              </a:lnSpc>
              <a:buFont typeface="Arial" charset="0"/>
              <a:buChar char="•"/>
            </a:pPr>
            <a:r>
              <a:rPr lang="pt-BR" sz="2200" dirty="0"/>
              <a:t> </a:t>
            </a:r>
            <a:r>
              <a:rPr lang="pt-BR" sz="2200" dirty="0" smtClean="0"/>
              <a:t>Atletismo e corridas.</a:t>
            </a:r>
            <a:endParaRPr lang="pt-BR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de cantos arredondados 4"/>
          <p:cNvSpPr/>
          <p:nvPr/>
        </p:nvSpPr>
        <p:spPr>
          <a:xfrm>
            <a:off x="323850" y="404813"/>
            <a:ext cx="8496300" cy="6048375"/>
          </a:xfrm>
          <a:prstGeom prst="roundRect">
            <a:avLst>
              <a:gd name="adj" fmla="val 2993"/>
            </a:avLst>
          </a:prstGeom>
          <a:solidFill>
            <a:schemeClr val="bg1"/>
          </a:solidFill>
          <a:ln>
            <a:solidFill>
              <a:srgbClr val="0048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b="1" dirty="0"/>
              <a:t>APL</a:t>
            </a:r>
            <a:endParaRPr lang="pt-BR" dirty="0"/>
          </a:p>
        </p:txBody>
      </p:sp>
      <p:sp>
        <p:nvSpPr>
          <p:cNvPr id="10243" name="Espaço Reservado para Número de Slide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E477D80-8029-4734-814C-D9B449462AE0}" type="slidenum">
              <a:rPr lang="pt-BR" sz="1400" smtClean="0">
                <a:solidFill>
                  <a:schemeClr val="tx1"/>
                </a:solidFill>
              </a:rPr>
              <a:pPr/>
              <a:t>9</a:t>
            </a:fld>
            <a:endParaRPr lang="pt-BR" dirty="0" smtClean="0">
              <a:solidFill>
                <a:schemeClr val="tx1"/>
              </a:solidFill>
            </a:endParaRPr>
          </a:p>
        </p:txBody>
      </p:sp>
      <p:pic>
        <p:nvPicPr>
          <p:cNvPr id="10244" name="Picture 6" descr="http://www.ivc.br/wp/wp-content/uploads/2013/04/Pesquisa-novos-cursos-site.jpg"/>
          <p:cNvPicPr>
            <a:picLocks noChangeAspect="1" noChangeArrowheads="1"/>
          </p:cNvPicPr>
          <p:nvPr/>
        </p:nvPicPr>
        <p:blipFill>
          <a:blip r:embed="rId2" cstate="print"/>
          <a:srcRect l="71188" t="79079" r="3300"/>
          <a:stretch>
            <a:fillRect/>
          </a:stretch>
        </p:blipFill>
        <p:spPr bwMode="auto">
          <a:xfrm>
            <a:off x="377825" y="476250"/>
            <a:ext cx="282575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6" name="Text Box 10"/>
          <p:cNvSpPr txBox="1">
            <a:spLocks noChangeArrowheads="1"/>
          </p:cNvSpPr>
          <p:nvPr/>
        </p:nvSpPr>
        <p:spPr bwMode="auto">
          <a:xfrm>
            <a:off x="928662" y="1500174"/>
            <a:ext cx="7632700" cy="95410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sz="2800" b="1" dirty="0"/>
              <a:t>CAPÍTULO 2 – </a:t>
            </a:r>
            <a:r>
              <a:rPr lang="pt-BR" sz="2800" b="1" dirty="0" smtClean="0"/>
              <a:t>SOBRE O PROJETO: O QUE É UM PROJETO?</a:t>
            </a:r>
            <a:endParaRPr lang="pt-BR" sz="2800" b="1" dirty="0"/>
          </a:p>
        </p:txBody>
      </p:sp>
      <p:sp>
        <p:nvSpPr>
          <p:cNvPr id="10247" name="CaixaDeTexto 7"/>
          <p:cNvSpPr txBox="1">
            <a:spLocks noChangeArrowheads="1"/>
          </p:cNvSpPr>
          <p:nvPr/>
        </p:nvSpPr>
        <p:spPr bwMode="auto">
          <a:xfrm>
            <a:off x="1187450" y="2774950"/>
            <a:ext cx="6913563" cy="1615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buFont typeface="Arial" charset="0"/>
              <a:buChar char="•"/>
            </a:pPr>
            <a:r>
              <a:rPr lang="pt-BR" sz="2200" dirty="0" smtClean="0"/>
              <a:t> Definição;</a:t>
            </a:r>
            <a:endParaRPr lang="pt-BR" sz="2200" dirty="0"/>
          </a:p>
          <a:p>
            <a:pPr algn="just">
              <a:lnSpc>
                <a:spcPct val="150000"/>
              </a:lnSpc>
              <a:buFont typeface="Arial" charset="0"/>
              <a:buChar char="•"/>
            </a:pPr>
            <a:r>
              <a:rPr lang="pt-BR" sz="2200" dirty="0"/>
              <a:t> </a:t>
            </a:r>
            <a:r>
              <a:rPr lang="pt-BR" sz="2200" dirty="0" smtClean="0"/>
              <a:t>Diagramas e projetos;</a:t>
            </a:r>
            <a:endParaRPr lang="pt-BR" sz="2200" dirty="0"/>
          </a:p>
          <a:p>
            <a:pPr algn="just">
              <a:lnSpc>
                <a:spcPct val="150000"/>
              </a:lnSpc>
            </a:pPr>
            <a:endParaRPr lang="pt-BR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3140</TotalTime>
  <Words>535</Words>
  <Application>Microsoft Office PowerPoint</Application>
  <PresentationFormat>Apresentação na tela (4:3)</PresentationFormat>
  <Paragraphs>101</Paragraphs>
  <Slides>20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20</vt:i4>
      </vt:variant>
    </vt:vector>
  </HeadingPairs>
  <TitlesOfParts>
    <vt:vector size="21" baseType="lpstr"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Kille®Soft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Athos M.</dc:creator>
  <cp:lastModifiedBy>JLUIS</cp:lastModifiedBy>
  <cp:revision>278</cp:revision>
  <dcterms:created xsi:type="dcterms:W3CDTF">2008-12-03T15:05:55Z</dcterms:created>
  <dcterms:modified xsi:type="dcterms:W3CDTF">2019-01-09T17:38:16Z</dcterms:modified>
</cp:coreProperties>
</file>